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11.xml" ContentType="application/vnd.openxmlformats-officedocument.presentationml.slide+xml"/>
  <Override PartName="/ppt/slides/slide27.xml" ContentType="application/vnd.openxmlformats-officedocument.presentationml.slide+xml"/>
  <Override PartName="/ppt/slides/slide25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307" r:id="rId5"/>
    <p:sldId id="308" r:id="rId6"/>
    <p:sldId id="309" r:id="rId7"/>
    <p:sldId id="260" r:id="rId8"/>
    <p:sldId id="258" r:id="rId9"/>
    <p:sldId id="266" r:id="rId10"/>
    <p:sldId id="274" r:id="rId11"/>
    <p:sldId id="299" r:id="rId12"/>
    <p:sldId id="300" r:id="rId13"/>
    <p:sldId id="301" r:id="rId14"/>
    <p:sldId id="302" r:id="rId15"/>
    <p:sldId id="273" r:id="rId16"/>
    <p:sldId id="306" r:id="rId17"/>
    <p:sldId id="270" r:id="rId18"/>
    <p:sldId id="314" r:id="rId19"/>
    <p:sldId id="261" r:id="rId20"/>
    <p:sldId id="262" r:id="rId21"/>
    <p:sldId id="311" r:id="rId22"/>
    <p:sldId id="312" r:id="rId23"/>
    <p:sldId id="310" r:id="rId24"/>
    <p:sldId id="303" r:id="rId25"/>
    <p:sldId id="305" r:id="rId26"/>
    <p:sldId id="264" r:id="rId27"/>
    <p:sldId id="272" r:id="rId28"/>
    <p:sldId id="271" r:id="rId29"/>
    <p:sldId id="267" r:id="rId30"/>
    <p:sldId id="313" r:id="rId31"/>
    <p:sldId id="268" r:id="rId32"/>
    <p:sldId id="269" r:id="rId33"/>
    <p:sldId id="26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C3B-BDB2-42EB-8944-F0790EBC20C7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91D1-6A24-4074-A5D2-AEC88BCA5E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292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C3B-BDB2-42EB-8944-F0790EBC20C7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91D1-6A24-4074-A5D2-AEC88BCA5E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74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C3B-BDB2-42EB-8944-F0790EBC20C7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91D1-6A24-4074-A5D2-AEC88BCA5E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774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492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C3B-BDB2-42EB-8944-F0790EBC20C7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91D1-6A24-4074-A5D2-AEC88BCA5E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206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C3B-BDB2-42EB-8944-F0790EBC20C7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91D1-6A24-4074-A5D2-AEC88BCA5E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27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C3B-BDB2-42EB-8944-F0790EBC20C7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91D1-6A24-4074-A5D2-AEC88BCA5E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48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C3B-BDB2-42EB-8944-F0790EBC20C7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91D1-6A24-4074-A5D2-AEC88BCA5E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707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C3B-BDB2-42EB-8944-F0790EBC20C7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91D1-6A24-4074-A5D2-AEC88BCA5E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66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C3B-BDB2-42EB-8944-F0790EBC20C7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91D1-6A24-4074-A5D2-AEC88BCA5E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28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C3B-BDB2-42EB-8944-F0790EBC20C7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91D1-6A24-4074-A5D2-AEC88BCA5E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68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5C3B-BDB2-42EB-8944-F0790EBC20C7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91D1-6A24-4074-A5D2-AEC88BCA5E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45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85C3B-BDB2-42EB-8944-F0790EBC20C7}" type="datetimeFigureOut">
              <a:rPr lang="en-GB" smtClean="0"/>
              <a:t>08/09/2022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291D1-6A24-4074-A5D2-AEC88BCA5E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66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is.stfc.ac.uk/OtherFiles/Disordered%20Materials/DM%20Isotopic%20Substitution%20Experiments%20v1.0.pdf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05D2-88FE-4E79-8174-98CCB3A270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Wide Angle Scattering</a:t>
            </a:r>
            <a:br>
              <a:rPr lang="en-GB" dirty="0"/>
            </a:br>
            <a:r>
              <a:rPr lang="en-GB" dirty="0"/>
              <a:t>and</a:t>
            </a:r>
            <a:br>
              <a:rPr lang="en-GB" dirty="0"/>
            </a:br>
            <a:r>
              <a:rPr lang="en-GB" dirty="0"/>
              <a:t>Pair Distribution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E1067-4106-4593-B8A2-219F948612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r>
              <a:rPr lang="en-GB" dirty="0"/>
              <a:t>Dr Katharina Edkins</a:t>
            </a:r>
          </a:p>
          <a:p>
            <a:r>
              <a:rPr lang="en-GB" dirty="0" smtClean="0"/>
              <a:t>The University of Manchester</a:t>
            </a:r>
          </a:p>
          <a:p>
            <a:r>
              <a:rPr lang="en-GB" dirty="0" smtClean="0"/>
              <a:t>@</a:t>
            </a:r>
            <a:r>
              <a:rPr lang="en-GB" dirty="0" err="1" smtClean="0"/>
              <a:t>k_edkins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5939481"/>
            <a:ext cx="2010876" cy="8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55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Pair distribution function</a:t>
            </a:r>
          </a:p>
        </p:txBody>
      </p:sp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721" y="1354623"/>
            <a:ext cx="6858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9C3A59-E274-4D0A-A8BA-10CD17B23469}"/>
              </a:ext>
            </a:extLst>
          </p:cNvPr>
          <p:cNvSpPr txBox="1"/>
          <p:nvPr/>
        </p:nvSpPr>
        <p:spPr>
          <a:xfrm>
            <a:off x="7599721" y="6308207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© Alan Soper</a:t>
            </a:r>
          </a:p>
        </p:txBody>
      </p:sp>
    </p:spTree>
    <p:extLst>
      <p:ext uri="{BB962C8B-B14F-4D97-AF65-F5344CB8AC3E}">
        <p14:creationId xmlns:p14="http://schemas.microsoft.com/office/powerpoint/2010/main" val="354830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Pair distribution function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191" y="1357356"/>
            <a:ext cx="6858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A1D629-76CD-414B-A81C-26470D47FA75}"/>
              </a:ext>
            </a:extLst>
          </p:cNvPr>
          <p:cNvSpPr txBox="1"/>
          <p:nvPr/>
        </p:nvSpPr>
        <p:spPr>
          <a:xfrm>
            <a:off x="7599721" y="6308207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© Alan Soper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Pair distribution function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191" y="1354134"/>
            <a:ext cx="6858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37EC50-CF6C-4F45-8627-5FC02A81C565}"/>
              </a:ext>
            </a:extLst>
          </p:cNvPr>
          <p:cNvSpPr txBox="1"/>
          <p:nvPr/>
        </p:nvSpPr>
        <p:spPr>
          <a:xfrm>
            <a:off x="7599721" y="6308207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© Alan Soper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Pair distribution function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191" y="1354570"/>
            <a:ext cx="6858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A26674-595A-4666-9233-04F3E4DA9BBB}"/>
              </a:ext>
            </a:extLst>
          </p:cNvPr>
          <p:cNvSpPr txBox="1"/>
          <p:nvPr/>
        </p:nvSpPr>
        <p:spPr>
          <a:xfrm>
            <a:off x="7599721" y="6308207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© Alan Soper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Pair distribution function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90" y="1567447"/>
            <a:ext cx="3223551" cy="4732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3502" y="1124744"/>
            <a:ext cx="24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3502" y="3027395"/>
            <a:ext cx="24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33502" y="4968552"/>
            <a:ext cx="24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Brace 7"/>
          <p:cNvSpPr/>
          <p:nvPr/>
        </p:nvSpPr>
        <p:spPr>
          <a:xfrm>
            <a:off x="3725790" y="1268760"/>
            <a:ext cx="1296144" cy="54006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457C-5425-4AD1-9A6B-BC4F452A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Pair distribution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8FCB12-4961-4576-A294-E610F26FB0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4079978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sub>
                            <m:sup/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8FCB12-4961-4576-A294-E610F26FB0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079978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80BEE93-C4B0-4B03-98F4-796E42B9D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1917" y="1350241"/>
            <a:ext cx="4079979" cy="50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631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CBF8-7E95-4B6D-A904-C657A24AC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Pair distribution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87E6A-5DE5-49E8-94D0-10409C7F2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2" y="1825624"/>
                <a:ext cx="4684753" cy="4781121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dirty="0" smtClean="0"/>
                  <a:t>Measurement in reciprocal </a:t>
                </a:r>
                <a:br>
                  <a:rPr lang="en-GB" dirty="0" smtClean="0"/>
                </a:br>
                <a:r>
                  <a:rPr lang="en-GB" dirty="0" smtClean="0"/>
                  <a:t>space gives structure factor </a:t>
                </a:r>
                <a:r>
                  <a:rPr lang="en-GB" i="1" dirty="0" smtClean="0"/>
                  <a:t>F</a:t>
                </a:r>
                <a:r>
                  <a:rPr lang="en-GB" dirty="0" smtClean="0"/>
                  <a:t>(</a:t>
                </a:r>
                <a:r>
                  <a:rPr lang="en-GB" i="1" dirty="0" smtClean="0"/>
                  <a:t>q</a:t>
                </a:r>
                <a:r>
                  <a:rPr lang="en-GB" dirty="0"/>
                  <a:t>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(2−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𝑖𝑞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GB" i="1" dirty="0" smtClean="0"/>
              </a:p>
              <a:p>
                <a:pPr marL="0" indent="0">
                  <a:buNone/>
                </a:pPr>
                <a:endParaRPr lang="en-GB" i="1" dirty="0" smtClean="0"/>
              </a:p>
              <a:p>
                <a:pPr marL="0" indent="0">
                  <a:buNone/>
                </a:pPr>
                <a:r>
                  <a:rPr lang="en-GB" i="1" dirty="0" smtClean="0"/>
                  <a:t>F</a:t>
                </a:r>
                <a:r>
                  <a:rPr lang="en-GB" dirty="0" smtClean="0"/>
                  <a:t>(</a:t>
                </a:r>
                <a:r>
                  <a:rPr lang="en-GB" i="1" dirty="0" smtClean="0"/>
                  <a:t>q</a:t>
                </a:r>
                <a:r>
                  <a:rPr lang="en-GB" dirty="0" smtClean="0"/>
                  <a:t>)</a:t>
                </a:r>
                <a:r>
                  <a:rPr lang="en-GB" i="1" dirty="0" smtClean="0"/>
                  <a:t> </a:t>
                </a:r>
                <a:r>
                  <a:rPr lang="en-GB" dirty="0" smtClean="0"/>
                  <a:t>and </a:t>
                </a:r>
                <a:r>
                  <a:rPr lang="en-GB" i="1" dirty="0" smtClean="0"/>
                  <a:t>S</a:t>
                </a:r>
                <a:r>
                  <a:rPr lang="en-GB" dirty="0" smtClean="0"/>
                  <a:t>(</a:t>
                </a:r>
                <a:r>
                  <a:rPr lang="en-GB" i="1" dirty="0" smtClean="0"/>
                  <a:t>q</a:t>
                </a:r>
                <a:r>
                  <a:rPr lang="en-GB" dirty="0"/>
                  <a:t>) </a:t>
                </a:r>
                <a:r>
                  <a:rPr lang="en-GB" dirty="0" smtClean="0"/>
                  <a:t>are related </a:t>
                </a:r>
                <a:r>
                  <a:rPr lang="en-GB" dirty="0"/>
                  <a:t>to </a:t>
                </a:r>
                <a:r>
                  <a:rPr lang="en-GB" dirty="0" smtClean="0"/>
                  <a:t>respective </a:t>
                </a:r>
                <a:r>
                  <a:rPr lang="en-GB" i="1" dirty="0" smtClean="0"/>
                  <a:t>g</a:t>
                </a:r>
                <a:r>
                  <a:rPr lang="en-GB" dirty="0" smtClean="0"/>
                  <a:t>(</a:t>
                </a:r>
                <a:r>
                  <a:rPr lang="en-GB" i="1" dirty="0" smtClean="0"/>
                  <a:t>r</a:t>
                </a:r>
                <a:r>
                  <a:rPr lang="en-GB" dirty="0"/>
                  <a:t>) by Fourier Transform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87E6A-5DE5-49E8-94D0-10409C7F2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2" y="1825624"/>
                <a:ext cx="4684753" cy="4781121"/>
              </a:xfrm>
              <a:blipFill>
                <a:blip r:embed="rId2"/>
                <a:stretch>
                  <a:fillRect l="-1951" t="-2420" r="-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17A83A3-D37F-4D19-8FA8-7D6B0069A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36"/>
          <a:stretch/>
        </p:blipFill>
        <p:spPr>
          <a:xfrm>
            <a:off x="5485108" y="1210963"/>
            <a:ext cx="3564972" cy="272909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00151" y="2924432"/>
            <a:ext cx="4114744" cy="2181657"/>
            <a:chOff x="4300151" y="2924432"/>
            <a:chExt cx="4114744" cy="2181657"/>
          </a:xfrm>
        </p:grpSpPr>
        <p:sp>
          <p:nvSpPr>
            <p:cNvPr id="5" name="Rectangle 4"/>
            <p:cNvSpPr/>
            <p:nvPr/>
          </p:nvSpPr>
          <p:spPr>
            <a:xfrm>
              <a:off x="4300151" y="2924432"/>
              <a:ext cx="881449" cy="609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5165124" y="3525795"/>
              <a:ext cx="1276865" cy="127686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120292" y="4736757"/>
              <a:ext cx="2294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Partial structure factor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13928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4131E-1172-4895-9F2F-AE7749393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Indomethacin in polymer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5A534-5032-47F9-A38D-AB4320BD1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B7985-F3FB-416E-9FEE-8D3C0094C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25344"/>
            <a:ext cx="4115440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D07697-A47B-40E1-AFFF-7B5B6076558E}"/>
              </a:ext>
            </a:extLst>
          </p:cNvPr>
          <p:cNvSpPr txBox="1"/>
          <p:nvPr/>
        </p:nvSpPr>
        <p:spPr>
          <a:xfrm>
            <a:off x="0" y="6608387"/>
            <a:ext cx="658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V. </a:t>
            </a:r>
            <a:r>
              <a:rPr lang="en-GB" sz="1200" dirty="0" err="1"/>
              <a:t>Petkov</a:t>
            </a:r>
            <a:r>
              <a:rPr lang="en-GB" sz="1200" dirty="0"/>
              <a:t>, Y. </a:t>
            </a:r>
            <a:r>
              <a:rPr lang="en-GB" sz="1200" dirty="0" err="1"/>
              <a:t>Ren</a:t>
            </a:r>
            <a:r>
              <a:rPr lang="en-GB" sz="1200" dirty="0"/>
              <a:t>, S. </a:t>
            </a:r>
            <a:r>
              <a:rPr lang="en-GB" sz="1200" dirty="0" err="1"/>
              <a:t>Kabekkodu</a:t>
            </a:r>
            <a:r>
              <a:rPr lang="en-GB" sz="1200" dirty="0"/>
              <a:t>, D. Murphy, </a:t>
            </a:r>
            <a:r>
              <a:rPr lang="en-GB" sz="1200" i="1" dirty="0"/>
              <a:t>Phys. Chem. Chem. Phys.</a:t>
            </a:r>
            <a:r>
              <a:rPr lang="en-GB" sz="1200" dirty="0"/>
              <a:t>, 2013, </a:t>
            </a:r>
            <a:r>
              <a:rPr lang="en-GB" sz="1200" b="1" dirty="0"/>
              <a:t>15</a:t>
            </a:r>
            <a:r>
              <a:rPr lang="en-GB" sz="1200" dirty="0"/>
              <a:t>, 8544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9BFE9EE-07FF-4674-9098-2E8A3F957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7193" y="1092873"/>
            <a:ext cx="4086096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8094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Silver nanoparticles in zeolite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47" y="978615"/>
            <a:ext cx="4206810" cy="2457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48" y="3574262"/>
            <a:ext cx="4440452" cy="3066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328" y="2054321"/>
            <a:ext cx="4148673" cy="27629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07697-A47B-40E1-AFFF-7B5B6076558E}"/>
              </a:ext>
            </a:extLst>
          </p:cNvPr>
          <p:cNvSpPr txBox="1"/>
          <p:nvPr/>
        </p:nvSpPr>
        <p:spPr>
          <a:xfrm>
            <a:off x="2553732" y="6608387"/>
            <a:ext cx="658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/>
              <a:t>D. </a:t>
            </a:r>
            <a:r>
              <a:rPr lang="en-GB" sz="1200" dirty="0" err="1" smtClean="0"/>
              <a:t>O’Nolan</a:t>
            </a:r>
            <a:r>
              <a:rPr lang="en-GB" sz="1200" dirty="0" smtClean="0"/>
              <a:t>, H. Zhao, Z. Chen et al., </a:t>
            </a:r>
            <a:r>
              <a:rPr lang="en-GB" sz="1200" i="1" dirty="0" smtClean="0"/>
              <a:t>Chem</a:t>
            </a:r>
            <a:r>
              <a:rPr lang="en-GB" sz="1200" i="1" dirty="0"/>
              <a:t>. </a:t>
            </a:r>
            <a:r>
              <a:rPr lang="en-GB" sz="1200" i="1" dirty="0" smtClean="0"/>
              <a:t>Sci.</a:t>
            </a:r>
            <a:r>
              <a:rPr lang="en-GB" sz="1200" dirty="0" smtClean="0"/>
              <a:t>, 2021, </a:t>
            </a:r>
            <a:r>
              <a:rPr lang="en-GB" sz="1200" b="1" dirty="0" smtClean="0"/>
              <a:t>12</a:t>
            </a:r>
            <a:r>
              <a:rPr lang="en-GB" sz="1200" dirty="0" smtClean="0"/>
              <a:t>, 13836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8198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56864-BDA1-4920-92F2-43368211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Structure solution from WAXS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062A4B-510B-441A-AECE-B9ECE2CDA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133315"/>
            <a:ext cx="7886700" cy="1043648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C00000"/>
                </a:solidFill>
              </a:rPr>
              <a:t>Problem: fitting of too many parameters to one structure factor!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C50DE-2BB7-4A1D-BA83-05E6F9424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983" y="1631509"/>
            <a:ext cx="4409038" cy="32208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661CE7-984A-495A-9D10-ACBB4345E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7" y="1613498"/>
            <a:ext cx="4219575" cy="3305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2AE2CE-FFE4-4E60-B1DA-9B69711F1FB5}"/>
              </a:ext>
            </a:extLst>
          </p:cNvPr>
          <p:cNvSpPr txBox="1"/>
          <p:nvPr/>
        </p:nvSpPr>
        <p:spPr>
          <a:xfrm>
            <a:off x="0" y="6608387"/>
            <a:ext cx="6588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D. </a:t>
            </a:r>
            <a:r>
              <a:rPr lang="en-GB" sz="1200" dirty="0" err="1"/>
              <a:t>Prill</a:t>
            </a:r>
            <a:r>
              <a:rPr lang="en-GB" sz="1200" dirty="0"/>
              <a:t>, P. </a:t>
            </a:r>
            <a:r>
              <a:rPr lang="en-GB" sz="1200" dirty="0" err="1"/>
              <a:t>Juhas</a:t>
            </a:r>
            <a:r>
              <a:rPr lang="en-GB" sz="1200" dirty="0"/>
              <a:t>, M.U. Schmidt, S.J.K. </a:t>
            </a:r>
            <a:r>
              <a:rPr lang="en-GB" sz="1200" dirty="0" err="1"/>
              <a:t>Billinge</a:t>
            </a:r>
            <a:r>
              <a:rPr lang="en-GB" sz="1200" dirty="0"/>
              <a:t>, </a:t>
            </a:r>
            <a:r>
              <a:rPr lang="en-GB" sz="1200" i="1" dirty="0"/>
              <a:t>J. Appl. </a:t>
            </a:r>
            <a:r>
              <a:rPr lang="en-GB" sz="1200" i="1" dirty="0" err="1"/>
              <a:t>Cryst</a:t>
            </a:r>
            <a:r>
              <a:rPr lang="en-GB" sz="1200" i="1" dirty="0"/>
              <a:t>.</a:t>
            </a:r>
            <a:r>
              <a:rPr lang="en-GB" sz="1200" dirty="0"/>
              <a:t>, 2015, </a:t>
            </a:r>
            <a:r>
              <a:rPr lang="en-GB" sz="1200" b="1" dirty="0"/>
              <a:t>48</a:t>
            </a:r>
            <a:r>
              <a:rPr lang="en-GB" sz="1200" dirty="0"/>
              <a:t>, 171</a:t>
            </a:r>
          </a:p>
        </p:txBody>
      </p:sp>
    </p:spTree>
    <p:extLst>
      <p:ext uri="{BB962C8B-B14F-4D97-AF65-F5344CB8AC3E}">
        <p14:creationId xmlns:p14="http://schemas.microsoft.com/office/powerpoint/2010/main" val="400868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63C9B-AE25-4F02-9A10-65B1AFBD6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47567-4736-47D0-8530-D079166D1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Diffraction</a:t>
            </a:r>
          </a:p>
          <a:p>
            <a:pPr lvl="1"/>
            <a:r>
              <a:rPr lang="en-GB" dirty="0"/>
              <a:t>What are the effects of increasing disorder?</a:t>
            </a:r>
          </a:p>
          <a:p>
            <a:r>
              <a:rPr lang="en-GB" dirty="0"/>
              <a:t>Small vs wide angle scattering</a:t>
            </a:r>
          </a:p>
          <a:p>
            <a:r>
              <a:rPr lang="en-GB" dirty="0"/>
              <a:t>Pair distribution function</a:t>
            </a:r>
          </a:p>
          <a:p>
            <a:r>
              <a:rPr lang="en-GB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698086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21638-149F-440C-A96C-91E2C2B73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Wide-angle neutron scattering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A46FE8-B2C4-4881-AF2E-ED2F12C78EA1}"/>
              </a:ext>
            </a:extLst>
          </p:cNvPr>
          <p:cNvGrpSpPr/>
          <p:nvPr/>
        </p:nvGrpSpPr>
        <p:grpSpPr>
          <a:xfrm>
            <a:off x="4925085" y="1801642"/>
            <a:ext cx="3478088" cy="3591131"/>
            <a:chOff x="5796136" y="3456884"/>
            <a:chExt cx="3168352" cy="32493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2A4281A-0333-489B-A5A9-51A36ECA9BFF}"/>
                </a:ext>
              </a:extLst>
            </p:cNvPr>
            <p:cNvGrpSpPr/>
            <p:nvPr/>
          </p:nvGrpSpPr>
          <p:grpSpPr>
            <a:xfrm>
              <a:off x="5796136" y="3470284"/>
              <a:ext cx="1368152" cy="1503971"/>
              <a:chOff x="5436096" y="3154368"/>
              <a:chExt cx="1368152" cy="150397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9447ADE-7259-4714-84AF-0C9FEEA4311A}"/>
                  </a:ext>
                </a:extLst>
              </p:cNvPr>
              <p:cNvGrpSpPr/>
              <p:nvPr/>
            </p:nvGrpSpPr>
            <p:grpSpPr>
              <a:xfrm>
                <a:off x="5436096" y="3154368"/>
                <a:ext cx="1368152" cy="1152128"/>
                <a:chOff x="6588224" y="3861048"/>
                <a:chExt cx="1368152" cy="1152128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7A57880-5BC6-4208-B06A-7CA4BF74E208}"/>
                    </a:ext>
                  </a:extLst>
                </p:cNvPr>
                <p:cNvSpPr/>
                <p:nvPr/>
              </p:nvSpPr>
              <p:spPr>
                <a:xfrm>
                  <a:off x="6975560" y="4180144"/>
                  <a:ext cx="576064" cy="50405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D3E59180-0E9B-417E-BA30-B26F593A33BA}"/>
                    </a:ext>
                  </a:extLst>
                </p:cNvPr>
                <p:cNvSpPr/>
                <p:nvPr/>
              </p:nvSpPr>
              <p:spPr>
                <a:xfrm>
                  <a:off x="6588224" y="3861048"/>
                  <a:ext cx="1368152" cy="115212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86F9E6-1024-4472-9A41-1867B8D51603}"/>
                  </a:ext>
                </a:extLst>
              </p:cNvPr>
              <p:cNvSpPr txBox="1"/>
              <p:nvPr/>
            </p:nvSpPr>
            <p:spPr>
              <a:xfrm>
                <a:off x="5840848" y="4324160"/>
                <a:ext cx="511380" cy="334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H/D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F18728-DDD0-4273-B1F7-61FB39190C22}"/>
                </a:ext>
              </a:extLst>
            </p:cNvPr>
            <p:cNvGrpSpPr/>
            <p:nvPr/>
          </p:nvGrpSpPr>
          <p:grpSpPr>
            <a:xfrm>
              <a:off x="5796136" y="5206260"/>
              <a:ext cx="1368152" cy="1499955"/>
              <a:chOff x="5436096" y="4890344"/>
              <a:chExt cx="1368152" cy="149995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458ED83-257C-4F3F-B5D4-FB545032BD54}"/>
                  </a:ext>
                </a:extLst>
              </p:cNvPr>
              <p:cNvGrpSpPr/>
              <p:nvPr/>
            </p:nvGrpSpPr>
            <p:grpSpPr>
              <a:xfrm>
                <a:off x="5436096" y="4890344"/>
                <a:ext cx="1368152" cy="1152128"/>
                <a:chOff x="6588224" y="3861048"/>
                <a:chExt cx="1368152" cy="1152128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6DAAD280-E183-4731-AAEF-7EC6A446DB50}"/>
                    </a:ext>
                  </a:extLst>
                </p:cNvPr>
                <p:cNvSpPr/>
                <p:nvPr/>
              </p:nvSpPr>
              <p:spPr>
                <a:xfrm>
                  <a:off x="6588224" y="3861048"/>
                  <a:ext cx="1368152" cy="1152128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58EF704-BD32-4954-84A4-89BA7005D322}"/>
                    </a:ext>
                  </a:extLst>
                </p:cNvPr>
                <p:cNvSpPr/>
                <p:nvPr/>
              </p:nvSpPr>
              <p:spPr>
                <a:xfrm>
                  <a:off x="6975560" y="4180144"/>
                  <a:ext cx="576064" cy="50405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218547-1FDE-43BE-BFD5-C27EBC505854}"/>
                  </a:ext>
                </a:extLst>
              </p:cNvPr>
              <p:cNvSpPr txBox="1"/>
              <p:nvPr/>
            </p:nvSpPr>
            <p:spPr>
              <a:xfrm>
                <a:off x="5840848" y="6056120"/>
                <a:ext cx="512840" cy="334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H/H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585D80-BD23-4E04-9B46-E3C8D7C1E294}"/>
                </a:ext>
              </a:extLst>
            </p:cNvPr>
            <p:cNvGrpSpPr/>
            <p:nvPr/>
          </p:nvGrpSpPr>
          <p:grpSpPr>
            <a:xfrm>
              <a:off x="7596336" y="3456884"/>
              <a:ext cx="1368152" cy="1507491"/>
              <a:chOff x="7380312" y="3140968"/>
              <a:chExt cx="1368152" cy="150749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5EBDAAD-884F-4005-9A8C-13EF431A3FD1}"/>
                  </a:ext>
                </a:extLst>
              </p:cNvPr>
              <p:cNvGrpSpPr/>
              <p:nvPr/>
            </p:nvGrpSpPr>
            <p:grpSpPr>
              <a:xfrm>
                <a:off x="7380312" y="3140968"/>
                <a:ext cx="1368152" cy="1152128"/>
                <a:chOff x="6588224" y="3861048"/>
                <a:chExt cx="1368152" cy="1152128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D314AC71-1672-4968-ADCB-6A9C00E08DD7}"/>
                    </a:ext>
                  </a:extLst>
                </p:cNvPr>
                <p:cNvSpPr/>
                <p:nvPr/>
              </p:nvSpPr>
              <p:spPr>
                <a:xfrm>
                  <a:off x="6588224" y="3861048"/>
                  <a:ext cx="1368152" cy="1152128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C026104-8162-407D-972D-C99E338AA2CC}"/>
                    </a:ext>
                  </a:extLst>
                </p:cNvPr>
                <p:cNvSpPr/>
                <p:nvPr/>
              </p:nvSpPr>
              <p:spPr>
                <a:xfrm>
                  <a:off x="6975560" y="4180144"/>
                  <a:ext cx="576064" cy="504056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A00B72-C190-4022-9482-03DA0D714C09}"/>
                  </a:ext>
                </a:extLst>
              </p:cNvPr>
              <p:cNvSpPr txBox="1"/>
              <p:nvPr/>
            </p:nvSpPr>
            <p:spPr>
              <a:xfrm>
                <a:off x="7785064" y="4314280"/>
                <a:ext cx="511380" cy="334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D/H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09FBD71-2856-416A-BB8F-85BA557BC501}"/>
                </a:ext>
              </a:extLst>
            </p:cNvPr>
            <p:cNvGrpSpPr/>
            <p:nvPr/>
          </p:nvGrpSpPr>
          <p:grpSpPr>
            <a:xfrm>
              <a:off x="7596336" y="5198724"/>
              <a:ext cx="1368152" cy="1490075"/>
              <a:chOff x="7380312" y="4882808"/>
              <a:chExt cx="1368152" cy="149007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BEC2BE0-25D1-450C-88D1-8FECC9062BEA}"/>
                  </a:ext>
                </a:extLst>
              </p:cNvPr>
              <p:cNvGrpSpPr/>
              <p:nvPr/>
            </p:nvGrpSpPr>
            <p:grpSpPr>
              <a:xfrm>
                <a:off x="7380312" y="4882808"/>
                <a:ext cx="1368152" cy="1152128"/>
                <a:chOff x="6588224" y="3861048"/>
                <a:chExt cx="1368152" cy="1152128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C05D49F6-AF90-48AA-A32D-7B2C3638A2AA}"/>
                    </a:ext>
                  </a:extLst>
                </p:cNvPr>
                <p:cNvSpPr/>
                <p:nvPr/>
              </p:nvSpPr>
              <p:spPr>
                <a:xfrm>
                  <a:off x="6975560" y="4180144"/>
                  <a:ext cx="576064" cy="50405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194B4E26-3783-4707-80F2-736F0BD2DD64}"/>
                    </a:ext>
                  </a:extLst>
                </p:cNvPr>
                <p:cNvSpPr/>
                <p:nvPr/>
              </p:nvSpPr>
              <p:spPr>
                <a:xfrm>
                  <a:off x="6588224" y="3861048"/>
                  <a:ext cx="1368152" cy="115212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5CEF1C-067F-45EB-B8E3-1B0819E8ABEF}"/>
                  </a:ext>
                </a:extLst>
              </p:cNvPr>
              <p:cNvSpPr txBox="1"/>
              <p:nvPr/>
            </p:nvSpPr>
            <p:spPr>
              <a:xfrm>
                <a:off x="7785064" y="6038704"/>
                <a:ext cx="509919" cy="334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D/D</a:t>
                </a:r>
              </a:p>
            </p:txBody>
          </p:sp>
        </p:grpSp>
      </p:grpSp>
      <p:pic>
        <p:nvPicPr>
          <p:cNvPr id="25" name="Picture 1">
            <a:extLst>
              <a:ext uri="{FF2B5EF4-FFF2-40B4-BE49-F238E27FC236}">
                <a16:creationId xmlns:a16="http://schemas.microsoft.com/office/drawing/2014/main" id="{C95E8656-BC96-41FA-A150-0BB9FDD4E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334" y="1777525"/>
            <a:ext cx="2817426" cy="3324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471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B6F0F-EC06-4034-982B-F5B1CF405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WANS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F37B30-1AB6-4B3A-98B2-15860C056F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4883049"/>
              </p:ext>
            </p:extLst>
          </p:nvPr>
        </p:nvGraphicFramePr>
        <p:xfrm>
          <a:off x="628652" y="1825625"/>
          <a:ext cx="605280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942">
                  <a:extLst>
                    <a:ext uri="{9D8B030D-6E8A-4147-A177-3AD203B41FA5}">
                      <a16:colId xmlns:a16="http://schemas.microsoft.com/office/drawing/2014/main" val="3777417232"/>
                    </a:ext>
                  </a:extLst>
                </a:gridCol>
                <a:gridCol w="597529">
                  <a:extLst>
                    <a:ext uri="{9D8B030D-6E8A-4147-A177-3AD203B41FA5}">
                      <a16:colId xmlns:a16="http://schemas.microsoft.com/office/drawing/2014/main" val="3997355389"/>
                    </a:ext>
                  </a:extLst>
                </a:gridCol>
                <a:gridCol w="660903">
                  <a:extLst>
                    <a:ext uri="{9D8B030D-6E8A-4147-A177-3AD203B41FA5}">
                      <a16:colId xmlns:a16="http://schemas.microsoft.com/office/drawing/2014/main" val="2725904972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3328949540"/>
                    </a:ext>
                  </a:extLst>
                </a:gridCol>
                <a:gridCol w="959668">
                  <a:extLst>
                    <a:ext uri="{9D8B030D-6E8A-4147-A177-3AD203B41FA5}">
                      <a16:colId xmlns:a16="http://schemas.microsoft.com/office/drawing/2014/main" val="3881197181"/>
                    </a:ext>
                  </a:extLst>
                </a:gridCol>
                <a:gridCol w="923453">
                  <a:extLst>
                    <a:ext uri="{9D8B030D-6E8A-4147-A177-3AD203B41FA5}">
                      <a16:colId xmlns:a16="http://schemas.microsoft.com/office/drawing/2014/main" val="648510505"/>
                    </a:ext>
                  </a:extLst>
                </a:gridCol>
                <a:gridCol w="1620570">
                  <a:extLst>
                    <a:ext uri="{9D8B030D-6E8A-4147-A177-3AD203B41FA5}">
                      <a16:colId xmlns:a16="http://schemas.microsoft.com/office/drawing/2014/main" val="4057350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i="1" dirty="0" err="1"/>
                        <a:t>i</a:t>
                      </a:r>
                      <a:endParaRPr lang="en-GB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 dirty="0"/>
                        <a:t>c</a:t>
                      </a:r>
                      <a:r>
                        <a:rPr lang="en-GB" i="1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 dirty="0" err="1"/>
                        <a:t>c</a:t>
                      </a:r>
                      <a:r>
                        <a:rPr lang="en-GB" i="1" baseline="-25000" dirty="0" err="1"/>
                        <a:t>j</a:t>
                      </a:r>
                      <a:endParaRPr lang="en-GB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 dirty="0"/>
                        <a:t>b</a:t>
                      </a:r>
                      <a:r>
                        <a:rPr lang="en-GB" i="1" baseline="-25000" dirty="0"/>
                        <a:t>i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fm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 baseline="0" dirty="0" err="1"/>
                        <a:t>b</a:t>
                      </a:r>
                      <a:r>
                        <a:rPr lang="en-GB" i="1" baseline="-25000" dirty="0" err="1"/>
                        <a:t>j</a:t>
                      </a:r>
                      <a:r>
                        <a:rPr lang="en-GB" baseline="0" dirty="0"/>
                        <a:t>, </a:t>
                      </a:r>
                      <a:r>
                        <a:rPr lang="en-GB" baseline="0" dirty="0" err="1"/>
                        <a:t>fm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 dirty="0" err="1"/>
                        <a:t>c</a:t>
                      </a:r>
                      <a:r>
                        <a:rPr lang="en-GB" i="1" baseline="-25000" dirty="0" err="1"/>
                        <a:t>i</a:t>
                      </a:r>
                      <a:r>
                        <a:rPr lang="en-GB" i="1" dirty="0" err="1"/>
                        <a:t>c</a:t>
                      </a:r>
                      <a:r>
                        <a:rPr lang="en-GB" i="1" baseline="-25000" dirty="0" err="1"/>
                        <a:t>j</a:t>
                      </a:r>
                      <a:r>
                        <a:rPr lang="en-GB" i="1" dirty="0" err="1"/>
                        <a:t>b</a:t>
                      </a:r>
                      <a:r>
                        <a:rPr lang="en-GB" i="1" baseline="-25000" dirty="0" err="1"/>
                        <a:t>i</a:t>
                      </a:r>
                      <a:r>
                        <a:rPr lang="en-GB" i="1" dirty="0" err="1"/>
                        <a:t>b</a:t>
                      </a:r>
                      <a:r>
                        <a:rPr lang="en-GB" i="1" baseline="-25000" dirty="0" err="1"/>
                        <a:t>j</a:t>
                      </a:r>
                      <a:r>
                        <a:rPr lang="en-GB" dirty="0"/>
                        <a:t> = </a:t>
                      </a:r>
                      <a:r>
                        <a:rPr lang="en-GB" i="1" dirty="0" err="1"/>
                        <a:t>w</a:t>
                      </a:r>
                      <a:r>
                        <a:rPr lang="en-GB" i="1" baseline="-25000" dirty="0" err="1"/>
                        <a:t>ij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fm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51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0.5804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0.5804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0.0374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95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0.5804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-0.3741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-0.0482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881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-0.3741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-0.3741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0.0622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8958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97BF555-8B27-4B4E-BAF4-09448D24B9A8}"/>
              </a:ext>
            </a:extLst>
          </p:cNvPr>
          <p:cNvSpPr txBox="1"/>
          <p:nvPr/>
        </p:nvSpPr>
        <p:spPr>
          <a:xfrm>
            <a:off x="628652" y="1358020"/>
            <a:ext cx="77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Water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587626E-F17C-4B5B-BF34-D0E7A35AA4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8518146"/>
              </p:ext>
            </p:extLst>
          </p:nvPr>
        </p:nvGraphicFramePr>
        <p:xfrm>
          <a:off x="628650" y="4468439"/>
          <a:ext cx="604375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782">
                  <a:extLst>
                    <a:ext uri="{9D8B030D-6E8A-4147-A177-3AD203B41FA5}">
                      <a16:colId xmlns:a16="http://schemas.microsoft.com/office/drawing/2014/main" val="3777417232"/>
                    </a:ext>
                  </a:extLst>
                </a:gridCol>
                <a:gridCol w="588475">
                  <a:extLst>
                    <a:ext uri="{9D8B030D-6E8A-4147-A177-3AD203B41FA5}">
                      <a16:colId xmlns:a16="http://schemas.microsoft.com/office/drawing/2014/main" val="3997355389"/>
                    </a:ext>
                  </a:extLst>
                </a:gridCol>
                <a:gridCol w="679010">
                  <a:extLst>
                    <a:ext uri="{9D8B030D-6E8A-4147-A177-3AD203B41FA5}">
                      <a16:colId xmlns:a16="http://schemas.microsoft.com/office/drawing/2014/main" val="2725904972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val="3328949540"/>
                    </a:ext>
                  </a:extLst>
                </a:gridCol>
                <a:gridCol w="950614">
                  <a:extLst>
                    <a:ext uri="{9D8B030D-6E8A-4147-A177-3AD203B41FA5}">
                      <a16:colId xmlns:a16="http://schemas.microsoft.com/office/drawing/2014/main" val="3881197181"/>
                    </a:ext>
                  </a:extLst>
                </a:gridCol>
                <a:gridCol w="941561">
                  <a:extLst>
                    <a:ext uri="{9D8B030D-6E8A-4147-A177-3AD203B41FA5}">
                      <a16:colId xmlns:a16="http://schemas.microsoft.com/office/drawing/2014/main" val="648510505"/>
                    </a:ext>
                  </a:extLst>
                </a:gridCol>
                <a:gridCol w="1620570">
                  <a:extLst>
                    <a:ext uri="{9D8B030D-6E8A-4147-A177-3AD203B41FA5}">
                      <a16:colId xmlns:a16="http://schemas.microsoft.com/office/drawing/2014/main" val="4057350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i="1" dirty="0" err="1"/>
                        <a:t>i</a:t>
                      </a:r>
                      <a:endParaRPr lang="en-GB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 dirty="0"/>
                        <a:t>c</a:t>
                      </a:r>
                      <a:r>
                        <a:rPr lang="en-GB" i="1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 dirty="0" err="1"/>
                        <a:t>c</a:t>
                      </a:r>
                      <a:r>
                        <a:rPr lang="en-GB" i="1" baseline="-25000" dirty="0" err="1"/>
                        <a:t>j</a:t>
                      </a:r>
                      <a:endParaRPr lang="en-GB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 dirty="0"/>
                        <a:t>b</a:t>
                      </a:r>
                      <a:r>
                        <a:rPr lang="en-GB" i="1" baseline="-25000" dirty="0"/>
                        <a:t>i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fm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 baseline="0" dirty="0" err="1"/>
                        <a:t>b</a:t>
                      </a:r>
                      <a:r>
                        <a:rPr lang="en-GB" i="1" baseline="-25000" dirty="0" err="1"/>
                        <a:t>j</a:t>
                      </a:r>
                      <a:r>
                        <a:rPr lang="en-GB" baseline="0" dirty="0"/>
                        <a:t>, </a:t>
                      </a:r>
                      <a:r>
                        <a:rPr lang="en-GB" baseline="0" dirty="0" err="1"/>
                        <a:t>fm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 dirty="0" err="1"/>
                        <a:t>c</a:t>
                      </a:r>
                      <a:r>
                        <a:rPr lang="en-GB" i="1" baseline="-25000" dirty="0" err="1"/>
                        <a:t>i</a:t>
                      </a:r>
                      <a:r>
                        <a:rPr lang="en-GB" i="1" dirty="0" err="1"/>
                        <a:t>c</a:t>
                      </a:r>
                      <a:r>
                        <a:rPr lang="en-GB" i="1" baseline="-25000" dirty="0" err="1"/>
                        <a:t>j</a:t>
                      </a:r>
                      <a:r>
                        <a:rPr lang="en-GB" i="1" dirty="0" err="1"/>
                        <a:t>b</a:t>
                      </a:r>
                      <a:r>
                        <a:rPr lang="en-GB" i="1" baseline="-25000" dirty="0" err="1"/>
                        <a:t>i</a:t>
                      </a:r>
                      <a:r>
                        <a:rPr lang="en-GB" i="1" dirty="0" err="1"/>
                        <a:t>b</a:t>
                      </a:r>
                      <a:r>
                        <a:rPr lang="en-GB" i="1" baseline="-25000" dirty="0" err="1"/>
                        <a:t>j</a:t>
                      </a:r>
                      <a:r>
                        <a:rPr lang="en-GB" dirty="0"/>
                        <a:t> = </a:t>
                      </a:r>
                      <a:r>
                        <a:rPr lang="en-GB" i="1" dirty="0" err="1"/>
                        <a:t>w</a:t>
                      </a:r>
                      <a:r>
                        <a:rPr lang="en-GB" i="1" baseline="-25000" dirty="0" err="1"/>
                        <a:t>ij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fm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51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0.5804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0.5804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0.0374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95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0.5804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0.6674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881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0.6674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0.1980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8958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2BC2DEA-C68F-4A9C-9034-495717D5DAEC}"/>
              </a:ext>
            </a:extLst>
          </p:cNvPr>
          <p:cNvSpPr txBox="1"/>
          <p:nvPr/>
        </p:nvSpPr>
        <p:spPr>
          <a:xfrm>
            <a:off x="628650" y="4000834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Heavy water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4572000" y="516471"/>
                <a:ext cx="3587136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(2−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16471"/>
                <a:ext cx="3587136" cy="7958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531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D261-6640-456C-BE2B-941BD7D5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E146A-9037-4BD9-A11F-A96956BC5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EBE15-2872-4A89-80AB-6D2AA0D7C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67" y="2004370"/>
            <a:ext cx="7071383" cy="382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12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2EEE-2A3E-4CE9-B446-85408E510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3FE30-107A-4315-A147-9BD3DE2A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490519"/>
            <a:ext cx="7886700" cy="1686444"/>
          </a:xfrm>
        </p:spPr>
        <p:txBody>
          <a:bodyPr/>
          <a:lstStyle/>
          <a:p>
            <a:r>
              <a:rPr lang="en-GB" dirty="0"/>
              <a:t>Each isotopic mixture gives one structure factor</a:t>
            </a:r>
          </a:p>
          <a:p>
            <a:r>
              <a:rPr lang="en-GB" dirty="0"/>
              <a:t>Different correlations can be extracted from each structure factor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D97C0-6A1B-4704-9C45-2E76EBF8C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3" t="8901" r="58013" b="12662"/>
          <a:stretch/>
        </p:blipFill>
        <p:spPr>
          <a:xfrm>
            <a:off x="1724119" y="1270258"/>
            <a:ext cx="5129876" cy="3122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BBE370-504E-4C12-B8C0-44AD9EEEB701}"/>
              </a:ext>
            </a:extLst>
          </p:cNvPr>
          <p:cNvSpPr txBox="1"/>
          <p:nvPr/>
        </p:nvSpPr>
        <p:spPr>
          <a:xfrm>
            <a:off x="388507" y="6492875"/>
            <a:ext cx="8043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3"/>
              </a:rPr>
              <a:t>https://www.isis.stfc.ac.uk/OtherFiles/Disordered%20Materials/DM%20Isotopic%20Substitution%20Experiments%20v1.0.pdf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7494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Generation of structural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GB" dirty="0"/>
              <a:t>EPSR (empirical potential structure refinement)</a:t>
            </a:r>
          </a:p>
        </p:txBody>
      </p:sp>
      <p:pic>
        <p:nvPicPr>
          <p:cNvPr id="57348" name="Picture 4" descr="http://www.isis.stfc.ac.uk/images/groups/disordered-materials/flow-diagram-for-epsr62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2204" y="2462453"/>
            <a:ext cx="6860636" cy="33843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Generation of structural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glutamine spatial distribu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2" y="1219202"/>
            <a:ext cx="3152775" cy="5038725"/>
          </a:xfrm>
          <a:prstGeom prst="rect">
            <a:avLst/>
          </a:prstGeom>
        </p:spPr>
      </p:pic>
      <p:pic>
        <p:nvPicPr>
          <p:cNvPr id="5" name="Picture 4" descr="modelling box.jpg"/>
          <p:cNvPicPr>
            <a:picLocks noChangeAspect="1"/>
          </p:cNvPicPr>
          <p:nvPr/>
        </p:nvPicPr>
        <p:blipFill>
          <a:blip r:embed="rId3" cstate="print"/>
          <a:srcRect r="484"/>
          <a:stretch>
            <a:fillRect/>
          </a:stretch>
        </p:blipFill>
        <p:spPr>
          <a:xfrm>
            <a:off x="304800" y="2389655"/>
            <a:ext cx="4267200" cy="34777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" y="6581003"/>
            <a:ext cx="4372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N.H. Rhys, A.K. </a:t>
            </a:r>
            <a:r>
              <a:rPr lang="en-GB" sz="1200" dirty="0" err="1"/>
              <a:t>Soper</a:t>
            </a:r>
            <a:r>
              <a:rPr lang="en-GB" sz="1200" dirty="0"/>
              <a:t>, L. </a:t>
            </a:r>
            <a:r>
              <a:rPr lang="en-GB" sz="1200" dirty="0" err="1"/>
              <a:t>Dougan</a:t>
            </a:r>
            <a:r>
              <a:rPr lang="en-GB" sz="1200" dirty="0"/>
              <a:t>, </a:t>
            </a:r>
            <a:r>
              <a:rPr lang="en-GB" sz="1200" i="1" dirty="0"/>
              <a:t>J. Phys. Chem. B</a:t>
            </a:r>
            <a:r>
              <a:rPr lang="en-GB" sz="1200" dirty="0"/>
              <a:t>, 2012, </a:t>
            </a:r>
            <a:r>
              <a:rPr lang="en-GB" sz="1200" b="1" dirty="0"/>
              <a:t>116</a:t>
            </a:r>
            <a:r>
              <a:rPr lang="en-GB" sz="1200" dirty="0"/>
              <a:t>, 13308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9CA4C-4679-4DD3-A8E8-9DD8BD72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1B996-4FA6-4300-926A-5D832300D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484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D3B04-F672-41FE-9DEE-32962BD6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Water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1064D-9FCB-4BA1-9423-9FE832E30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 descr="H2O-D2O EPSR data fit.jpg">
            <a:extLst>
              <a:ext uri="{FF2B5EF4-FFF2-40B4-BE49-F238E27FC236}">
                <a16:creationId xmlns:a16="http://schemas.microsoft.com/office/drawing/2014/main" id="{D1146D90-44A9-4B00-BC23-D1F78C22865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483455"/>
            <a:ext cx="5067300" cy="3990975"/>
          </a:xfrm>
          <a:prstGeom prst="rect">
            <a:avLst/>
          </a:prstGeom>
        </p:spPr>
      </p:pic>
      <p:pic>
        <p:nvPicPr>
          <p:cNvPr id="5" name="Picture 4" descr="atomic rdf.jpg">
            <a:extLst>
              <a:ext uri="{FF2B5EF4-FFF2-40B4-BE49-F238E27FC236}">
                <a16:creationId xmlns:a16="http://schemas.microsoft.com/office/drawing/2014/main" id="{C9F75797-B388-4E04-B1B8-363B08487C8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058" y="2555463"/>
            <a:ext cx="3748341" cy="3614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E82A0F-1F05-4108-A9B7-558B00D7AB38}"/>
              </a:ext>
            </a:extLst>
          </p:cNvPr>
          <p:cNvSpPr txBox="1"/>
          <p:nvPr/>
        </p:nvSpPr>
        <p:spPr>
          <a:xfrm>
            <a:off x="0" y="6581003"/>
            <a:ext cx="347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A. </a:t>
            </a:r>
            <a:r>
              <a:rPr lang="en-GB" sz="1200" dirty="0" err="1"/>
              <a:t>Soper</a:t>
            </a:r>
            <a:r>
              <a:rPr lang="en-GB" sz="1200" dirty="0"/>
              <a:t>, C.J. </a:t>
            </a:r>
            <a:r>
              <a:rPr lang="en-GB" sz="1200" dirty="0" err="1"/>
              <a:t>Benmore</a:t>
            </a:r>
            <a:r>
              <a:rPr lang="en-GB" sz="1200" dirty="0"/>
              <a:t>, </a:t>
            </a:r>
            <a:r>
              <a:rPr lang="en-GB" sz="1200" i="1" dirty="0"/>
              <a:t>Phys. Rev. </a:t>
            </a:r>
            <a:r>
              <a:rPr lang="en-GB" sz="1200" i="1" dirty="0" err="1"/>
              <a:t>Lett</a:t>
            </a:r>
            <a:r>
              <a:rPr lang="en-GB" sz="1200" i="1" dirty="0"/>
              <a:t>.</a:t>
            </a:r>
            <a:r>
              <a:rPr lang="en-GB" sz="1200" dirty="0"/>
              <a:t>, </a:t>
            </a:r>
            <a:r>
              <a:rPr lang="en-GB" sz="1200" b="1" dirty="0"/>
              <a:t>101</a:t>
            </a:r>
            <a:r>
              <a:rPr lang="en-GB" sz="1200" dirty="0"/>
              <a:t>, 065502</a:t>
            </a:r>
          </a:p>
        </p:txBody>
      </p:sp>
      <p:pic>
        <p:nvPicPr>
          <p:cNvPr id="7" name="Picture 2" descr="http://www.isis.stfc.ac.uk/images/groups/disordered-materials/water-sdf6290.jpg">
            <a:extLst>
              <a:ext uri="{FF2B5EF4-FFF2-40B4-BE49-F238E27FC236}">
                <a16:creationId xmlns:a16="http://schemas.microsoft.com/office/drawing/2014/main" id="{53546E8A-E726-4D57-B98F-350796A7C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9585" y="169533"/>
            <a:ext cx="5027045" cy="2193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785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A3FAB-8B91-4E91-9DAD-9018E8E4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Antifreeze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3A4A-E455-45C0-ACB4-345F12CCE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592DB2EB-78E6-4EE0-912B-118D7CC1E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10454" y="2924946"/>
            <a:ext cx="2967268" cy="3267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4E54F19-4012-4DE5-8394-8A125D17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6160" y="2924944"/>
            <a:ext cx="4680520" cy="343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23DAD9E6-83E9-4BA4-9218-6C21A1FED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133" y="1052738"/>
            <a:ext cx="5043860" cy="175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399AC9-426E-49A0-B83C-C0C6D558A5F6}"/>
              </a:ext>
            </a:extLst>
          </p:cNvPr>
          <p:cNvSpPr txBox="1"/>
          <p:nvPr/>
        </p:nvSpPr>
        <p:spPr>
          <a:xfrm>
            <a:off x="0" y="6581003"/>
            <a:ext cx="5083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J.J. </a:t>
            </a:r>
            <a:r>
              <a:rPr lang="en-GB" sz="1200" dirty="0" err="1"/>
              <a:t>Towey</a:t>
            </a:r>
            <a:r>
              <a:rPr lang="en-GB" sz="1200" dirty="0"/>
              <a:t>, A.K. </a:t>
            </a:r>
            <a:r>
              <a:rPr lang="en-GB" sz="1200" dirty="0" err="1"/>
              <a:t>Soper</a:t>
            </a:r>
            <a:r>
              <a:rPr lang="en-GB" sz="1200" dirty="0"/>
              <a:t>, L. </a:t>
            </a:r>
            <a:r>
              <a:rPr lang="en-GB" sz="1200" dirty="0" err="1"/>
              <a:t>Dougan</a:t>
            </a:r>
            <a:r>
              <a:rPr lang="en-GB" sz="1200" dirty="0"/>
              <a:t>, </a:t>
            </a:r>
            <a:r>
              <a:rPr lang="en-GB" sz="1200" i="1" dirty="0"/>
              <a:t>Faraday Disc. </a:t>
            </a:r>
            <a:r>
              <a:rPr lang="en-GB" sz="1200" dirty="0"/>
              <a:t>2013, DOI 10.1039/c3fd00084b</a:t>
            </a:r>
          </a:p>
        </p:txBody>
      </p:sp>
    </p:spTree>
    <p:extLst>
      <p:ext uri="{BB962C8B-B14F-4D97-AF65-F5344CB8AC3E}">
        <p14:creationId xmlns:p14="http://schemas.microsoft.com/office/powerpoint/2010/main" val="584589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3ACB-114D-455B-88EE-B024BBE70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7610"/>
          </a:xfrm>
        </p:spPr>
        <p:txBody>
          <a:bodyPr>
            <a:normAutofit fontScale="90000"/>
          </a:bodyPr>
          <a:lstStyle/>
          <a:p>
            <a:r>
              <a:rPr lang="en-GB" dirty="0"/>
              <a:t>Small peptides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7C5C2-765F-4E9F-892C-5B9DAF391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5D6770A-8CDA-455C-B4D3-9C2BF9C80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63920" t="8409"/>
          <a:stretch>
            <a:fillRect/>
          </a:stretch>
        </p:blipFill>
        <p:spPr bwMode="auto">
          <a:xfrm>
            <a:off x="971600" y="3789040"/>
            <a:ext cx="2376264" cy="288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9C68303-4F63-4880-99DD-9387936DB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90" y="980728"/>
            <a:ext cx="5129413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21D23311-87D1-4CA2-A75F-8AFF66940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052738"/>
            <a:ext cx="2974224" cy="2978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F8B4BC-00F7-44F4-A082-D5A0F139C2C4}"/>
              </a:ext>
            </a:extLst>
          </p:cNvPr>
          <p:cNvSpPr txBox="1"/>
          <p:nvPr/>
        </p:nvSpPr>
        <p:spPr>
          <a:xfrm>
            <a:off x="2" y="6423721"/>
            <a:ext cx="3347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S. Busch, C.D. Bruce, C. Redfield, C.D. Lorenz, S.E. McLain, </a:t>
            </a:r>
            <a:r>
              <a:rPr lang="en-GB" sz="1200" i="1" dirty="0" err="1"/>
              <a:t>Angew</a:t>
            </a:r>
            <a:r>
              <a:rPr lang="en-GB" sz="1200" i="1" dirty="0"/>
              <a:t>. Chem. Int. Ed.</a:t>
            </a:r>
            <a:r>
              <a:rPr lang="en-GB" sz="1200" dirty="0"/>
              <a:t>, 2013, </a:t>
            </a:r>
            <a:r>
              <a:rPr lang="en-GB" sz="1200" b="1" dirty="0"/>
              <a:t>52</a:t>
            </a:r>
            <a:r>
              <a:rPr lang="en-GB" sz="1200" dirty="0"/>
              <a:t>, 1</a:t>
            </a:r>
          </a:p>
        </p:txBody>
      </p:sp>
    </p:spTree>
    <p:extLst>
      <p:ext uri="{BB962C8B-B14F-4D97-AF65-F5344CB8AC3E}">
        <p14:creationId xmlns:p14="http://schemas.microsoft.com/office/powerpoint/2010/main" val="1634295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9BDB3-C2A9-4A08-8BC7-97C9C756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Diffraction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4213FB-E6F8-4AC4-A718-55B98983B19F}"/>
              </a:ext>
            </a:extLst>
          </p:cNvPr>
          <p:cNvSpPr txBox="1"/>
          <p:nvPr/>
        </p:nvSpPr>
        <p:spPr>
          <a:xfrm>
            <a:off x="4114800" y="29740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C3647D-D61F-4270-9F2B-14CF81972DE6}"/>
                  </a:ext>
                </a:extLst>
              </p:cNvPr>
              <p:cNvSpPr txBox="1"/>
              <p:nvPr/>
            </p:nvSpPr>
            <p:spPr>
              <a:xfrm>
                <a:off x="2853945" y="2389437"/>
                <a:ext cx="2857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C3647D-D61F-4270-9F2B-14CF81972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45" y="2389437"/>
                <a:ext cx="2857500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0C67180-00FF-4800-A560-4A36F90B7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74" y="1775841"/>
            <a:ext cx="1167832" cy="16508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3DFA3A-6F90-4CE6-956A-78E2706E2C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43"/>
          <a:stretch/>
        </p:blipFill>
        <p:spPr>
          <a:xfrm>
            <a:off x="1652160" y="1774574"/>
            <a:ext cx="1204802" cy="1652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ACE95C-C669-48B3-B10C-AF8FAEFA3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012" y="4215073"/>
            <a:ext cx="2281392" cy="2275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BD5210-DFBF-4E8D-88A2-B1F9C17C4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2171" y="4115629"/>
            <a:ext cx="3229234" cy="24391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526D3F-B0DC-48ED-BBE4-EE0D777886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3069" y="1501226"/>
            <a:ext cx="3513971" cy="24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40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FD1B7-FAF6-487B-8673-AB9BFA62F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Drug compounds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60ECA-E986-495D-B257-66D8B44ED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C926E-7D48-462D-BB3B-3BB654432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04" y="1671865"/>
            <a:ext cx="3933825" cy="415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A69E84-FE0B-474A-8918-C8F14AE91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897" y="3365062"/>
            <a:ext cx="4056516" cy="2885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3E4F77-2998-43BA-A3A2-666F99C386B5}"/>
              </a:ext>
            </a:extLst>
          </p:cNvPr>
          <p:cNvSpPr txBox="1"/>
          <p:nvPr/>
        </p:nvSpPr>
        <p:spPr>
          <a:xfrm>
            <a:off x="0" y="6554347"/>
            <a:ext cx="8142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L. </a:t>
            </a:r>
            <a:r>
              <a:rPr lang="en-GB" sz="1200" dirty="0" err="1"/>
              <a:t>Tavagnacco</a:t>
            </a:r>
            <a:r>
              <a:rPr lang="en-GB" sz="1200" dirty="0"/>
              <a:t>, J.W. Brady, F. Bruni, S. </a:t>
            </a:r>
            <a:r>
              <a:rPr lang="en-GB" sz="1200" dirty="0" err="1"/>
              <a:t>Callear</a:t>
            </a:r>
            <a:r>
              <a:rPr lang="en-GB" sz="1200" dirty="0"/>
              <a:t>, M.A. Ricci, M.L. </a:t>
            </a:r>
            <a:r>
              <a:rPr lang="en-GB" sz="1200" dirty="0" err="1"/>
              <a:t>Saboungi</a:t>
            </a:r>
            <a:r>
              <a:rPr lang="en-GB" sz="1200" dirty="0"/>
              <a:t>, A. </a:t>
            </a:r>
            <a:r>
              <a:rPr lang="en-GB" sz="1200" dirty="0" err="1"/>
              <a:t>Cesaro</a:t>
            </a:r>
            <a:r>
              <a:rPr lang="en-GB" sz="1200" dirty="0"/>
              <a:t>, </a:t>
            </a:r>
            <a:r>
              <a:rPr lang="en-GB" sz="1200" i="1" dirty="0"/>
              <a:t>J. Phys Chem. B</a:t>
            </a:r>
            <a:r>
              <a:rPr lang="en-GB" sz="1200" dirty="0"/>
              <a:t>, 2015, </a:t>
            </a:r>
            <a:r>
              <a:rPr lang="en-GB" sz="1200" b="1" dirty="0"/>
              <a:t>119</a:t>
            </a:r>
            <a:r>
              <a:rPr lang="en-GB" sz="1200" dirty="0"/>
              <a:t>, 13294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5676E-09E5-4BB1-8866-1943A8150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652" y="457200"/>
            <a:ext cx="37528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24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5EAD-3B1B-4260-A272-B985F81E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Ionic liquid/ salt melt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41D37-9421-4C6E-B97F-A73F5D924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DE66123-744D-4779-8DE6-4EE719BBB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980728"/>
            <a:ext cx="2781300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9F4735-3FDA-403E-BBAD-43AF1B9B9759}"/>
              </a:ext>
            </a:extLst>
          </p:cNvPr>
          <p:cNvSpPr txBox="1"/>
          <p:nvPr/>
        </p:nvSpPr>
        <p:spPr>
          <a:xfrm>
            <a:off x="2" y="6423721"/>
            <a:ext cx="500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C. </a:t>
            </a:r>
            <a:r>
              <a:rPr lang="en-GB" sz="1200" dirty="0" err="1"/>
              <a:t>Hardacre</a:t>
            </a:r>
            <a:r>
              <a:rPr lang="en-GB" sz="1200" dirty="0"/>
              <a:t>, J.D. </a:t>
            </a:r>
            <a:r>
              <a:rPr lang="en-GB" sz="1200" dirty="0" err="1"/>
              <a:t>Holbrey</a:t>
            </a:r>
            <a:r>
              <a:rPr lang="en-GB" sz="1200" dirty="0"/>
              <a:t>, S.E.J. </a:t>
            </a:r>
            <a:r>
              <a:rPr lang="en-GB" sz="1200" dirty="0" err="1"/>
              <a:t>McMath</a:t>
            </a:r>
            <a:r>
              <a:rPr lang="en-GB" sz="1200" dirty="0"/>
              <a:t>, D.T. </a:t>
            </a:r>
            <a:r>
              <a:rPr lang="en-GB" sz="1200" dirty="0" err="1"/>
              <a:t>Bowron</a:t>
            </a:r>
            <a:r>
              <a:rPr lang="en-GB" sz="1200" dirty="0"/>
              <a:t>, A.K. </a:t>
            </a:r>
            <a:r>
              <a:rPr lang="en-GB" sz="1200" dirty="0" err="1"/>
              <a:t>Soper</a:t>
            </a:r>
            <a:r>
              <a:rPr lang="en-GB" sz="1200" dirty="0"/>
              <a:t>, J.</a:t>
            </a:r>
            <a:r>
              <a:rPr lang="en-GB" sz="1200" i="1" dirty="0"/>
              <a:t> Chem. Phys.</a:t>
            </a:r>
            <a:r>
              <a:rPr lang="en-GB" sz="1200" dirty="0"/>
              <a:t>, 2003, </a:t>
            </a:r>
            <a:r>
              <a:rPr lang="en-GB" sz="1200" b="1" dirty="0"/>
              <a:t>118</a:t>
            </a:r>
            <a:r>
              <a:rPr lang="en-GB" sz="1200" dirty="0"/>
              <a:t>, 273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807E12-1CB9-4B2C-8609-70FC50B405F4}"/>
              </a:ext>
            </a:extLst>
          </p:cNvPr>
          <p:cNvGrpSpPr/>
          <p:nvPr/>
        </p:nvGrpSpPr>
        <p:grpSpPr>
          <a:xfrm>
            <a:off x="6300192" y="3491716"/>
            <a:ext cx="2758256" cy="3105636"/>
            <a:chOff x="8820472" y="1700808"/>
            <a:chExt cx="2758256" cy="3105636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EFB0E0AE-0476-4FD1-BC58-790546A6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55354" t="9868"/>
            <a:stretch>
              <a:fillRect/>
            </a:stretch>
          </p:blipFill>
          <p:spPr bwMode="auto">
            <a:xfrm>
              <a:off x="8892480" y="1700808"/>
              <a:ext cx="2479558" cy="28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A34E15-3741-4EBD-B6A9-46055FA9768D}"/>
                </a:ext>
              </a:extLst>
            </p:cNvPr>
            <p:cNvSpPr txBox="1"/>
            <p:nvPr/>
          </p:nvSpPr>
          <p:spPr>
            <a:xfrm>
              <a:off x="8820472" y="4437112"/>
              <a:ext cx="2758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Imidazole-chloride distance</a:t>
              </a:r>
              <a:endParaRPr lang="en-GB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04D78E-F20D-4AC1-8BD0-A7D9D1A81CA6}"/>
              </a:ext>
            </a:extLst>
          </p:cNvPr>
          <p:cNvGrpSpPr/>
          <p:nvPr/>
        </p:nvGrpSpPr>
        <p:grpSpPr>
          <a:xfrm>
            <a:off x="6156178" y="395372"/>
            <a:ext cx="2892651" cy="3105636"/>
            <a:chOff x="4860032" y="1052736"/>
            <a:chExt cx="2892651" cy="3105636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03AF68B-4736-45AC-B9A9-C50A0F5A7E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32040" y="1052736"/>
              <a:ext cx="2615804" cy="28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2C1CA0-7B3B-4A57-B876-2B8354361686}"/>
                </a:ext>
              </a:extLst>
            </p:cNvPr>
            <p:cNvSpPr txBox="1"/>
            <p:nvPr/>
          </p:nvSpPr>
          <p:spPr>
            <a:xfrm>
              <a:off x="4860032" y="3789040"/>
              <a:ext cx="2892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Imidazole-imidazole distance</a:t>
              </a:r>
              <a:endParaRPr lang="en-GB" dirty="0"/>
            </a:p>
          </p:txBody>
        </p:sp>
      </p:grpSp>
      <p:pic>
        <p:nvPicPr>
          <p:cNvPr id="12" name="Picture 4">
            <a:extLst>
              <a:ext uri="{FF2B5EF4-FFF2-40B4-BE49-F238E27FC236}">
                <a16:creationId xmlns:a16="http://schemas.microsoft.com/office/drawing/2014/main" id="{CBFADCC4-231B-4837-8817-9A1C6F31C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924943"/>
            <a:ext cx="2483768" cy="3077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8E594B6-5993-4F26-BEBA-C38D0C2EC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27784" y="2852938"/>
            <a:ext cx="3231456" cy="2955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0908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3A6C-5E83-4C7E-9D2E-FD7F3BDE4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Heterogeneous catalysis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BBB2-EDCC-4D78-AB49-FBB2E1909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92EC1-8BDE-4B51-A821-A1A349C5D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4" y="2616453"/>
            <a:ext cx="7648575" cy="3990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AD3B1A-EE8D-4170-930D-27D1D3677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77" y="84547"/>
            <a:ext cx="2617441" cy="2531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D69EE-5F3A-4F2A-AB64-67D4AE95D19A}"/>
              </a:ext>
            </a:extLst>
          </p:cNvPr>
          <p:cNvSpPr txBox="1"/>
          <p:nvPr/>
        </p:nvSpPr>
        <p:spPr>
          <a:xfrm>
            <a:off x="0" y="6577622"/>
            <a:ext cx="595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T.G.A. Youngs, H. </a:t>
            </a:r>
            <a:r>
              <a:rPr lang="en-GB" sz="1200" dirty="0" err="1"/>
              <a:t>Manyar</a:t>
            </a:r>
            <a:r>
              <a:rPr lang="en-GB" sz="1200" dirty="0"/>
              <a:t>, D.T. Bowron, L.F. Gladden, C. </a:t>
            </a:r>
            <a:r>
              <a:rPr lang="en-GB" sz="1200" dirty="0" err="1"/>
              <a:t>Hardacre</a:t>
            </a:r>
            <a:r>
              <a:rPr lang="en-GB" sz="1200" dirty="0"/>
              <a:t>, </a:t>
            </a:r>
            <a:r>
              <a:rPr lang="en-GB" sz="1200" i="1" dirty="0"/>
              <a:t>Chem. Sci.</a:t>
            </a:r>
            <a:r>
              <a:rPr lang="en-GB" sz="1200" dirty="0"/>
              <a:t>, 2013, </a:t>
            </a:r>
            <a:r>
              <a:rPr lang="en-GB" sz="1200" b="1" dirty="0"/>
              <a:t>4</a:t>
            </a:r>
            <a:r>
              <a:rPr lang="en-GB" sz="1200" dirty="0"/>
              <a:t>, 3484</a:t>
            </a:r>
          </a:p>
        </p:txBody>
      </p:sp>
    </p:spTree>
    <p:extLst>
      <p:ext uri="{BB962C8B-B14F-4D97-AF65-F5344CB8AC3E}">
        <p14:creationId xmlns:p14="http://schemas.microsoft.com/office/powerpoint/2010/main" val="3826730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C29B-2797-4E16-B4DB-DBB62EDD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4CEBC-7A03-413E-A438-5FAC5DF82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Wide angle scattering gives atomic resolution data</a:t>
            </a:r>
          </a:p>
          <a:p>
            <a:r>
              <a:rPr lang="en-GB" dirty="0"/>
              <a:t>Potential samples are </a:t>
            </a:r>
          </a:p>
          <a:p>
            <a:pPr lvl="1"/>
            <a:r>
              <a:rPr lang="en-GB" dirty="0"/>
              <a:t>disordered crystalline materials</a:t>
            </a:r>
          </a:p>
          <a:p>
            <a:pPr lvl="1"/>
            <a:r>
              <a:rPr lang="en-GB" dirty="0"/>
              <a:t>Nanomaterials</a:t>
            </a:r>
          </a:p>
          <a:p>
            <a:pPr lvl="1"/>
            <a:r>
              <a:rPr lang="en-GB" dirty="0"/>
              <a:t>Solutions</a:t>
            </a:r>
          </a:p>
          <a:p>
            <a:pPr lvl="1"/>
            <a:r>
              <a:rPr lang="en-GB" dirty="0"/>
              <a:t>Glasses</a:t>
            </a:r>
          </a:p>
          <a:p>
            <a:r>
              <a:rPr lang="en-GB" dirty="0"/>
              <a:t>Using WANS and WAXS in combination with Monte Carlo simulation can give a structural snap-shot of the disordered phase</a:t>
            </a:r>
          </a:p>
        </p:txBody>
      </p:sp>
    </p:spTree>
    <p:extLst>
      <p:ext uri="{BB962C8B-B14F-4D97-AF65-F5344CB8AC3E}">
        <p14:creationId xmlns:p14="http://schemas.microsoft.com/office/powerpoint/2010/main" val="141873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DB0B534-B22F-4829-9E62-F39ABD9A9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26" y="3344557"/>
            <a:ext cx="5934075" cy="3028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E9BDB3-C2A9-4A08-8BC7-97C9C756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Diffraction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46A5A6F-77DF-4365-985A-F2D671AD1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242193" y="886997"/>
            <a:ext cx="2410775" cy="28778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DD0D7-4EC5-4907-AB2F-0E418399E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964" y="3888463"/>
            <a:ext cx="3320114" cy="2412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4213FB-E6F8-4AC4-A718-55B98983B19F}"/>
              </a:ext>
            </a:extLst>
          </p:cNvPr>
          <p:cNvSpPr txBox="1"/>
          <p:nvPr/>
        </p:nvSpPr>
        <p:spPr>
          <a:xfrm>
            <a:off x="4114800" y="29740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C3647D-D61F-4270-9F2B-14CF81972DE6}"/>
                  </a:ext>
                </a:extLst>
              </p:cNvPr>
              <p:cNvSpPr txBox="1"/>
              <p:nvPr/>
            </p:nvSpPr>
            <p:spPr>
              <a:xfrm>
                <a:off x="2853945" y="1936769"/>
                <a:ext cx="2857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C3647D-D61F-4270-9F2B-14CF81972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945" y="1936769"/>
                <a:ext cx="2857500" cy="461665"/>
              </a:xfrm>
              <a:prstGeom prst="rect">
                <a:avLst/>
              </a:prstGeom>
              <a:blipFill>
                <a:blip r:embed="rId6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0C67180-00FF-4800-A560-4A36F90B7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717" y="1358641"/>
            <a:ext cx="1167832" cy="16508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3DFA3A-6F90-4CE6-956A-78E2706E2C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0743"/>
          <a:stretch/>
        </p:blipFill>
        <p:spPr>
          <a:xfrm>
            <a:off x="1496603" y="1357374"/>
            <a:ext cx="1204802" cy="16521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A080C4-0599-408E-B44C-0032FB863632}"/>
              </a:ext>
            </a:extLst>
          </p:cNvPr>
          <p:cNvSpPr txBox="1"/>
          <p:nvPr/>
        </p:nvSpPr>
        <p:spPr>
          <a:xfrm>
            <a:off x="138870" y="6374669"/>
            <a:ext cx="1728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Birkbeck College</a:t>
            </a:r>
          </a:p>
        </p:txBody>
      </p:sp>
    </p:spTree>
    <p:extLst>
      <p:ext uri="{BB962C8B-B14F-4D97-AF65-F5344CB8AC3E}">
        <p14:creationId xmlns:p14="http://schemas.microsoft.com/office/powerpoint/2010/main" val="627238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E57E6-317E-4B72-AF25-C3F8EF31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effect of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25EFA-3062-422E-A46B-0233555BC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610E7B71-7F2A-46EA-9A1C-7E95869B8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90" y="1027115"/>
            <a:ext cx="4478337" cy="53816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5" name="Picture 17" descr="TDS DWF">
            <a:extLst>
              <a:ext uri="{FF2B5EF4-FFF2-40B4-BE49-F238E27FC236}">
                <a16:creationId xmlns:a16="http://schemas.microsoft.com/office/drawing/2014/main" id="{F7AB5F75-E30C-4C89-A6B9-6C789334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8" y="1335088"/>
            <a:ext cx="3116262" cy="4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20">
            <a:extLst>
              <a:ext uri="{FF2B5EF4-FFF2-40B4-BE49-F238E27FC236}">
                <a16:creationId xmlns:a16="http://schemas.microsoft.com/office/drawing/2014/main" id="{764957A9-8001-4A04-B6D4-7BF1EC8476CC}"/>
              </a:ext>
            </a:extLst>
          </p:cNvPr>
          <p:cNvGrpSpPr>
            <a:grpSpLocks/>
          </p:cNvGrpSpPr>
          <p:nvPr/>
        </p:nvGrpSpPr>
        <p:grpSpPr bwMode="auto">
          <a:xfrm>
            <a:off x="1016002" y="1116015"/>
            <a:ext cx="1806575" cy="1819275"/>
            <a:chOff x="640" y="703"/>
            <a:chExt cx="1138" cy="1146"/>
          </a:xfrm>
        </p:grpSpPr>
        <p:sp>
          <p:nvSpPr>
            <p:cNvPr id="7" name="Rectangle 21">
              <a:extLst>
                <a:ext uri="{FF2B5EF4-FFF2-40B4-BE49-F238E27FC236}">
                  <a16:creationId xmlns:a16="http://schemas.microsoft.com/office/drawing/2014/main" id="{59DED3A6-F8A4-47FC-A463-44DCD754A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" y="703"/>
              <a:ext cx="1138" cy="11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8" name="Picture 22" descr="Temp">
              <a:extLst>
                <a:ext uri="{FF2B5EF4-FFF2-40B4-BE49-F238E27FC236}">
                  <a16:creationId xmlns:a16="http://schemas.microsoft.com/office/drawing/2014/main" id="{EF8FB534-C51B-4BBE-BD24-C393BAC4F5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" y="788"/>
              <a:ext cx="975" cy="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23">
            <a:extLst>
              <a:ext uri="{FF2B5EF4-FFF2-40B4-BE49-F238E27FC236}">
                <a16:creationId xmlns:a16="http://schemas.microsoft.com/office/drawing/2014/main" id="{58E7DE00-7CA9-4955-A9CC-C862D51B06B0}"/>
              </a:ext>
            </a:extLst>
          </p:cNvPr>
          <p:cNvGrpSpPr>
            <a:grpSpLocks/>
          </p:cNvGrpSpPr>
          <p:nvPr/>
        </p:nvGrpSpPr>
        <p:grpSpPr bwMode="auto">
          <a:xfrm>
            <a:off x="1016002" y="4114802"/>
            <a:ext cx="1806575" cy="1819275"/>
            <a:chOff x="573" y="2592"/>
            <a:chExt cx="1138" cy="1146"/>
          </a:xfrm>
        </p:grpSpPr>
        <p:sp>
          <p:nvSpPr>
            <p:cNvPr id="10" name="Rectangle 24">
              <a:extLst>
                <a:ext uri="{FF2B5EF4-FFF2-40B4-BE49-F238E27FC236}">
                  <a16:creationId xmlns:a16="http://schemas.microsoft.com/office/drawing/2014/main" id="{D4F251B3-8D17-48DC-9C4B-48D098118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" y="2592"/>
              <a:ext cx="1138" cy="11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11" name="Picture 25" descr="Temp2">
              <a:extLst>
                <a:ext uri="{FF2B5EF4-FFF2-40B4-BE49-F238E27FC236}">
                  <a16:creationId xmlns:a16="http://schemas.microsoft.com/office/drawing/2014/main" id="{84D07072-B272-4BB0-AF67-8EBCFB81F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" y="2658"/>
              <a:ext cx="1006" cy="1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 Box 26">
            <a:extLst>
              <a:ext uri="{FF2B5EF4-FFF2-40B4-BE49-F238E27FC236}">
                <a16:creationId xmlns:a16="http://schemas.microsoft.com/office/drawing/2014/main" id="{EE1C3144-6151-4630-AD6D-DAE382779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7" y="1916113"/>
            <a:ext cx="1139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GB" altLang="en-US" sz="2600">
                <a:solidFill>
                  <a:srgbClr val="C00000"/>
                </a:solidFill>
                <a:latin typeface="Times New Roman" panose="02020603050405020304" pitchFamily="18" charset="0"/>
              </a:rPr>
              <a:t>T = 0K</a:t>
            </a:r>
          </a:p>
        </p:txBody>
      </p:sp>
      <p:sp>
        <p:nvSpPr>
          <p:cNvPr id="13" name="Text Box 27">
            <a:extLst>
              <a:ext uri="{FF2B5EF4-FFF2-40B4-BE49-F238E27FC236}">
                <a16:creationId xmlns:a16="http://schemas.microsoft.com/office/drawing/2014/main" id="{24D839C5-52F0-42A1-AB8E-E9A136B66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040" y="4799013"/>
            <a:ext cx="1139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GB" altLang="en-US" sz="2600" dirty="0">
                <a:solidFill>
                  <a:srgbClr val="C00000"/>
                </a:solidFill>
                <a:latin typeface="Times New Roman" panose="02020603050405020304" pitchFamily="18" charset="0"/>
              </a:rPr>
              <a:t>T &gt; 0K</a:t>
            </a:r>
          </a:p>
        </p:txBody>
      </p:sp>
    </p:spTree>
    <p:extLst>
      <p:ext uri="{BB962C8B-B14F-4D97-AF65-F5344CB8AC3E}">
        <p14:creationId xmlns:p14="http://schemas.microsoft.com/office/powerpoint/2010/main" val="70007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A2D8-AC9F-45FF-B608-4F064349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effect of dislocation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9FDCA8-6610-48C6-96D5-C36981AB7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888" y="1164142"/>
            <a:ext cx="4990591" cy="51200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17A86-DCB0-48B2-B993-FB914AF9E448}"/>
              </a:ext>
            </a:extLst>
          </p:cNvPr>
          <p:cNvSpPr txBox="1"/>
          <p:nvPr/>
        </p:nvSpPr>
        <p:spPr>
          <a:xfrm>
            <a:off x="162964" y="6211671"/>
            <a:ext cx="10640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Single-crystal diffuse scattering studies on polymorphs of molecular crystals. I. The room-temperature polymorphs of the drug benzocaine.</a:t>
            </a:r>
          </a:p>
          <a:p>
            <a:r>
              <a:rPr lang="en-GB" sz="1200" dirty="0"/>
              <a:t>E.J. Chan, T.R. </a:t>
            </a:r>
            <a:r>
              <a:rPr lang="en-GB" sz="1200" dirty="0" err="1"/>
              <a:t>Welberry</a:t>
            </a:r>
            <a:r>
              <a:rPr lang="en-GB" sz="1200" dirty="0"/>
              <a:t>, D.J. </a:t>
            </a:r>
            <a:r>
              <a:rPr lang="en-GB" sz="1200" dirty="0" err="1"/>
              <a:t>Goossens</a:t>
            </a:r>
            <a:r>
              <a:rPr lang="en-GB" sz="1200" dirty="0"/>
              <a:t>, A.P. </a:t>
            </a:r>
            <a:r>
              <a:rPr lang="en-GB" sz="1200" dirty="0" err="1"/>
              <a:t>Heerdegen</a:t>
            </a:r>
            <a:r>
              <a:rPr lang="en-GB" sz="1200" dirty="0"/>
              <a:t>, A. Beasley, P.J. </a:t>
            </a:r>
            <a:r>
              <a:rPr lang="en-GB" sz="1200" dirty="0" err="1"/>
              <a:t>Chupas</a:t>
            </a:r>
            <a:endParaRPr lang="en-GB" sz="1200" dirty="0"/>
          </a:p>
          <a:p>
            <a:r>
              <a:rPr lang="en-GB" sz="1200" b="1" dirty="0"/>
              <a:t>DOI:10.1107/S0108768109015857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1987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7A2E4-9613-4058-83BE-7E1AFF9B5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Nanoscale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97B08E-E20F-472F-8790-3BA9F90C681F}"/>
              </a:ext>
            </a:extLst>
          </p:cNvPr>
          <p:cNvSpPr txBox="1"/>
          <p:nvPr/>
        </p:nvSpPr>
        <p:spPr>
          <a:xfrm>
            <a:off x="197470" y="6400515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Science, 2007, 316, 561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C2EC1-09D1-4863-8BD0-58B0FBB4C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012" y="2351052"/>
            <a:ext cx="1724025" cy="26574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AC9E71B-38FA-47AF-8E65-A1578FF6AA7D}"/>
              </a:ext>
            </a:extLst>
          </p:cNvPr>
          <p:cNvGrpSpPr/>
          <p:nvPr/>
        </p:nvGrpSpPr>
        <p:grpSpPr>
          <a:xfrm>
            <a:off x="402498" y="1845267"/>
            <a:ext cx="5011200" cy="3542689"/>
            <a:chOff x="302727" y="1475715"/>
            <a:chExt cx="5011200" cy="35426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769941-22E5-48F6-A231-3A3AA0718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727" y="1602073"/>
              <a:ext cx="5011200" cy="341633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9E4CF5-8857-485D-84F8-AA02FB1A8091}"/>
                </a:ext>
              </a:extLst>
            </p:cNvPr>
            <p:cNvSpPr/>
            <p:nvPr/>
          </p:nvSpPr>
          <p:spPr>
            <a:xfrm>
              <a:off x="302727" y="1475715"/>
              <a:ext cx="258588" cy="3499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F5EE4A-8F01-4086-AFCC-F503CA473B3A}"/>
                </a:ext>
              </a:extLst>
            </p:cNvPr>
            <p:cNvSpPr/>
            <p:nvPr/>
          </p:nvSpPr>
          <p:spPr>
            <a:xfrm>
              <a:off x="1926544" y="1481593"/>
              <a:ext cx="258588" cy="3499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E74378-FF53-44FB-A449-FC243CA43B69}"/>
                </a:ext>
              </a:extLst>
            </p:cNvPr>
            <p:cNvSpPr/>
            <p:nvPr/>
          </p:nvSpPr>
          <p:spPr>
            <a:xfrm>
              <a:off x="3620235" y="1475715"/>
              <a:ext cx="258588" cy="3499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18174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0569267-E639-4851-94D1-E4FC1EC56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4" y="4309389"/>
            <a:ext cx="4424217" cy="18461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471DE5F-FF34-4F46-814A-C3859F4C7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639" b="9180"/>
          <a:stretch/>
        </p:blipFill>
        <p:spPr>
          <a:xfrm>
            <a:off x="924957" y="2044227"/>
            <a:ext cx="2284268" cy="2422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B9EBC-1D47-4574-83F0-39DC16AE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Wide vs small angle scattering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D423C9-0B54-44D6-A8EC-A01E9C5BBAB7}"/>
              </a:ext>
            </a:extLst>
          </p:cNvPr>
          <p:cNvCxnSpPr/>
          <p:nvPr/>
        </p:nvCxnSpPr>
        <p:spPr>
          <a:xfrm>
            <a:off x="497943" y="2018923"/>
            <a:ext cx="407405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DC8978-9E31-4B98-AE72-DAB459C15D6F}"/>
              </a:ext>
            </a:extLst>
          </p:cNvPr>
          <p:cNvCxnSpPr>
            <a:cxnSpLocks/>
          </p:cNvCxnSpPr>
          <p:nvPr/>
        </p:nvCxnSpPr>
        <p:spPr>
          <a:xfrm>
            <a:off x="4572002" y="2000910"/>
            <a:ext cx="9525" cy="36442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87686FC-B88D-4851-997C-A7E016A52C22}"/>
              </a:ext>
            </a:extLst>
          </p:cNvPr>
          <p:cNvCxnSpPr/>
          <p:nvPr/>
        </p:nvCxnSpPr>
        <p:spPr>
          <a:xfrm>
            <a:off x="4572000" y="5622202"/>
            <a:ext cx="376624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67FE1A-4C89-402F-80FF-E32E15C17306}"/>
              </a:ext>
            </a:extLst>
          </p:cNvPr>
          <p:cNvSpPr txBox="1"/>
          <p:nvPr/>
        </p:nvSpPr>
        <p:spPr>
          <a:xfrm>
            <a:off x="557990" y="1493823"/>
            <a:ext cx="4023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Wide Angle Scattering &lt; 10</a:t>
            </a:r>
            <a:r>
              <a:rPr lang="en-GB" sz="2400" baseline="30000" dirty="0"/>
              <a:t>-9</a:t>
            </a:r>
            <a:r>
              <a:rPr lang="en-GB" sz="2400" dirty="0"/>
              <a:t> 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C3FA2D-9322-493C-AD7D-30FB9A22DE79}"/>
              </a:ext>
            </a:extLst>
          </p:cNvPr>
          <p:cNvSpPr txBox="1"/>
          <p:nvPr/>
        </p:nvSpPr>
        <p:spPr>
          <a:xfrm>
            <a:off x="4572002" y="5645931"/>
            <a:ext cx="4037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Small Angle Scattering &gt; 10</a:t>
            </a:r>
            <a:r>
              <a:rPr lang="en-GB" sz="2400" baseline="30000" dirty="0"/>
              <a:t>-9</a:t>
            </a:r>
            <a:r>
              <a:rPr lang="en-GB" sz="2400" dirty="0"/>
              <a:t> 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7C57E09-BAEE-46F1-AD4D-E5E6F4BB6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323" y="3394842"/>
            <a:ext cx="2143125" cy="21431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D1B71AE-475E-417E-99FC-EC6F165F8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537" y="2704279"/>
            <a:ext cx="2590800" cy="17621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F323CA1-BCB3-42B2-AD3C-98C7AC725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5418" y="936990"/>
            <a:ext cx="22955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0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1D86-F8A8-4D34-A40E-99C5AE50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Wide vs small angle scattering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DA2E1-91EB-4EF2-AA91-E3CAE251C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88" y="2286001"/>
            <a:ext cx="8017920" cy="3201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1B1A14-9FC1-425E-A458-996B19947532}"/>
              </a:ext>
            </a:extLst>
          </p:cNvPr>
          <p:cNvSpPr txBox="1"/>
          <p:nvPr/>
        </p:nvSpPr>
        <p:spPr>
          <a:xfrm>
            <a:off x="5502802" y="6400515"/>
            <a:ext cx="3390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Polym</a:t>
            </a:r>
            <a:r>
              <a:rPr lang="en-GB" dirty="0"/>
              <a:t>. Chem.,2016, 7, 5004–5010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1B2B47-CBD0-4757-A400-BFCD47F7B547}"/>
              </a:ext>
            </a:extLst>
          </p:cNvPr>
          <p:cNvGrpSpPr/>
          <p:nvPr/>
        </p:nvGrpSpPr>
        <p:grpSpPr>
          <a:xfrm>
            <a:off x="3471998" y="2192191"/>
            <a:ext cx="704070" cy="3799543"/>
            <a:chOff x="3471998" y="2192189"/>
            <a:chExt cx="704070" cy="37995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5AE8E3-585A-46D1-9E3F-02D899F72A57}"/>
                </a:ext>
              </a:extLst>
            </p:cNvPr>
            <p:cNvSpPr txBox="1"/>
            <p:nvPr/>
          </p:nvSpPr>
          <p:spPr>
            <a:xfrm>
              <a:off x="3471998" y="5622400"/>
              <a:ext cx="704070" cy="36933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4˚ 2</a:t>
              </a:r>
              <a:r>
                <a:rPr lang="el-GR" i="1" dirty="0"/>
                <a:t>θ</a:t>
              </a:r>
              <a:endParaRPr lang="en-GB" i="1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F92E27E-1052-4843-BE7C-2C162E61B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0562" y="2192189"/>
              <a:ext cx="0" cy="343001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971F9A2-5D90-442A-A861-D65176024E92}"/>
              </a:ext>
            </a:extLst>
          </p:cNvPr>
          <p:cNvSpPr txBox="1"/>
          <p:nvPr/>
        </p:nvSpPr>
        <p:spPr>
          <a:xfrm>
            <a:off x="583179" y="1690689"/>
            <a:ext cx="787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Amorphous poly(</a:t>
            </a:r>
            <a:r>
              <a:rPr lang="en-GB" dirty="0" err="1"/>
              <a:t>phosphoamidate</a:t>
            </a:r>
            <a:r>
              <a:rPr lang="en-GB" dirty="0"/>
              <a:t>), data acquired with Cu K</a:t>
            </a:r>
            <a:r>
              <a:rPr lang="el-GR" dirty="0"/>
              <a:t>α</a:t>
            </a:r>
            <a:r>
              <a:rPr lang="en-GB" dirty="0"/>
              <a:t> radiation (</a:t>
            </a:r>
            <a:r>
              <a:rPr lang="el-GR" i="1" dirty="0"/>
              <a:t>λ</a:t>
            </a:r>
            <a:r>
              <a:rPr lang="en-GB" dirty="0"/>
              <a:t> = 1.54 Å)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C7F8D4-3EF7-4E9E-9B90-252087BA937A}"/>
              </a:ext>
            </a:extLst>
          </p:cNvPr>
          <p:cNvGrpSpPr/>
          <p:nvPr/>
        </p:nvGrpSpPr>
        <p:grpSpPr>
          <a:xfrm>
            <a:off x="6971067" y="5015620"/>
            <a:ext cx="1838965" cy="1113218"/>
            <a:chOff x="6971065" y="5015620"/>
            <a:chExt cx="1838965" cy="11132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9BD854-4DE4-4970-86F3-51A37B2CACFA}"/>
                </a:ext>
              </a:extLst>
            </p:cNvPr>
            <p:cNvSpPr txBox="1"/>
            <p:nvPr/>
          </p:nvSpPr>
          <p:spPr>
            <a:xfrm>
              <a:off x="6971065" y="5759506"/>
              <a:ext cx="1838965" cy="36933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40˚ 2</a:t>
              </a:r>
              <a:r>
                <a:rPr lang="el-GR" i="1" dirty="0"/>
                <a:t>θ</a:t>
              </a:r>
              <a:r>
                <a:rPr lang="en-GB" dirty="0"/>
                <a:t>: d = 2.25 Å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677140D-E0DB-4592-91DB-5DB6168539CB}"/>
                </a:ext>
              </a:extLst>
            </p:cNvPr>
            <p:cNvCxnSpPr>
              <a:stCxn id="12" idx="0"/>
            </p:cNvCxnSpPr>
            <p:nvPr/>
          </p:nvCxnSpPr>
          <p:spPr>
            <a:xfrm flipV="1">
              <a:off x="7890548" y="5015620"/>
              <a:ext cx="94608" cy="74388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DE3AF5-495B-4B23-AE9C-1724604FECE9}"/>
              </a:ext>
            </a:extLst>
          </p:cNvPr>
          <p:cNvGrpSpPr/>
          <p:nvPr/>
        </p:nvGrpSpPr>
        <p:grpSpPr>
          <a:xfrm>
            <a:off x="6645971" y="2340520"/>
            <a:ext cx="1968042" cy="2702261"/>
            <a:chOff x="6645971" y="2340518"/>
            <a:chExt cx="1968042" cy="270226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363871E-36E1-40B3-937F-A000CAD03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0521" y="2340518"/>
              <a:ext cx="0" cy="270226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736F03-3C34-40A4-93E3-C17C5D8949A3}"/>
                </a:ext>
              </a:extLst>
            </p:cNvPr>
            <p:cNvSpPr txBox="1"/>
            <p:nvPr/>
          </p:nvSpPr>
          <p:spPr>
            <a:xfrm>
              <a:off x="6645971" y="3057431"/>
              <a:ext cx="1968042" cy="36933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30˚ 2</a:t>
              </a:r>
              <a:r>
                <a:rPr lang="el-GR" i="1" dirty="0"/>
                <a:t>θ</a:t>
              </a:r>
              <a:r>
                <a:rPr lang="en-GB" i="1" dirty="0"/>
                <a:t>:</a:t>
              </a:r>
              <a:r>
                <a:rPr lang="el-GR" i="1" dirty="0"/>
                <a:t> </a:t>
              </a:r>
              <a:r>
                <a:rPr lang="en-GB" i="1" dirty="0"/>
                <a:t> </a:t>
              </a:r>
              <a:r>
                <a:rPr lang="en-GB" dirty="0"/>
                <a:t>q = 2.1 Å</a:t>
              </a:r>
              <a:r>
                <a:rPr lang="en-GB" baseline="30000" dirty="0"/>
                <a:t>-1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130977F-A657-4762-A186-F744FA889F2E}"/>
              </a:ext>
            </a:extLst>
          </p:cNvPr>
          <p:cNvGrpSpPr/>
          <p:nvPr/>
        </p:nvGrpSpPr>
        <p:grpSpPr>
          <a:xfrm>
            <a:off x="1412344" y="2872765"/>
            <a:ext cx="1404640" cy="369332"/>
            <a:chOff x="1412344" y="2872765"/>
            <a:chExt cx="14046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97672A-8A99-4A51-96B1-269E4CA994B9}"/>
                </a:ext>
              </a:extLst>
            </p:cNvPr>
            <p:cNvSpPr txBox="1"/>
            <p:nvPr/>
          </p:nvSpPr>
          <p:spPr>
            <a:xfrm>
              <a:off x="1412344" y="2872765"/>
              <a:ext cx="860390" cy="36933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2.7 nm</a:t>
              </a:r>
              <a:endParaRPr lang="en-GB" i="1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DBCDE87-421E-4F10-A209-CD9B60B95B2D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2272734" y="3057431"/>
              <a:ext cx="544250" cy="11883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7CFDD4F-32F2-4930-864B-AB46DA72B15F}"/>
              </a:ext>
            </a:extLst>
          </p:cNvPr>
          <p:cNvGrpSpPr/>
          <p:nvPr/>
        </p:nvGrpSpPr>
        <p:grpSpPr>
          <a:xfrm>
            <a:off x="660904" y="2371725"/>
            <a:ext cx="3892624" cy="2698216"/>
            <a:chOff x="660904" y="2371725"/>
            <a:chExt cx="3892624" cy="26982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D21D77-D9DF-4884-82ED-20A91F6C2FBE}"/>
                </a:ext>
              </a:extLst>
            </p:cNvPr>
            <p:cNvSpPr/>
            <p:nvPr/>
          </p:nvSpPr>
          <p:spPr>
            <a:xfrm>
              <a:off x="4364814" y="2373745"/>
              <a:ext cx="188714" cy="266903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41F84F7-894E-466C-B55D-62D157D6721C}"/>
                </a:ext>
              </a:extLst>
            </p:cNvPr>
            <p:cNvGrpSpPr/>
            <p:nvPr/>
          </p:nvGrpSpPr>
          <p:grpSpPr>
            <a:xfrm>
              <a:off x="660904" y="2371725"/>
              <a:ext cx="3711071" cy="2698216"/>
              <a:chOff x="660904" y="2371725"/>
              <a:chExt cx="3711071" cy="2698216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CF76C53-7E2C-4EC1-8E8A-FA1511B757B2}"/>
                  </a:ext>
                </a:extLst>
              </p:cNvPr>
              <p:cNvSpPr/>
              <p:nvPr/>
            </p:nvSpPr>
            <p:spPr>
              <a:xfrm>
                <a:off x="660904" y="2372008"/>
                <a:ext cx="3349782" cy="2697933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49AAA04-3FAD-4972-B48B-743FCC8D854B}"/>
                  </a:ext>
                </a:extLst>
              </p:cNvPr>
              <p:cNvCxnSpPr>
                <a:cxnSpLocks/>
                <a:stCxn id="33" idx="3"/>
              </p:cNvCxnSpPr>
              <p:nvPr/>
            </p:nvCxnSpPr>
            <p:spPr>
              <a:xfrm flipV="1">
                <a:off x="4010686" y="2371725"/>
                <a:ext cx="361289" cy="134925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91FACDF-2FAF-442C-A934-AC757019ED95}"/>
                  </a:ext>
                </a:extLst>
              </p:cNvPr>
              <p:cNvCxnSpPr>
                <a:cxnSpLocks/>
                <a:stCxn id="33" idx="3"/>
              </p:cNvCxnSpPr>
              <p:nvPr/>
            </p:nvCxnSpPr>
            <p:spPr>
              <a:xfrm>
                <a:off x="4010686" y="3720975"/>
                <a:ext cx="358908" cy="1332038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9A8C016-4809-4128-B9CA-B761AC69B3E6}"/>
                  </a:ext>
                </a:extLst>
              </p:cNvPr>
              <p:cNvSpPr/>
              <p:nvPr/>
            </p:nvSpPr>
            <p:spPr>
              <a:xfrm>
                <a:off x="7134138" y="920327"/>
                <a:ext cx="1607428" cy="619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9A8C016-4809-4128-B9CA-B761AC69B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138" y="920327"/>
                <a:ext cx="1607428" cy="619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54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64C201D9C1F442968E68DA9EBD0BDA" ma:contentTypeVersion="12" ma:contentTypeDescription="Create a new document." ma:contentTypeScope="" ma:versionID="a274a4d5514b4c9a2d87671b31c05b8e">
  <xsd:schema xmlns:xsd="http://www.w3.org/2001/XMLSchema" xmlns:xs="http://www.w3.org/2001/XMLSchema" xmlns:p="http://schemas.microsoft.com/office/2006/metadata/properties" xmlns:ns2="709b82b6-a205-45a5-99cc-cc6320de96e9" xmlns:ns3="bffc1fe2-1a12-4472-a326-c99356ddf9cf" targetNamespace="http://schemas.microsoft.com/office/2006/metadata/properties" ma:root="true" ma:fieldsID="9cd72120ede2ae9775401b5f9e9dc9cf" ns2:_="" ns3:_="">
    <xsd:import namespace="709b82b6-a205-45a5-99cc-cc6320de96e9"/>
    <xsd:import namespace="bffc1fe2-1a12-4472-a326-c99356ddf9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9b82b6-a205-45a5-99cc-cc6320de96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fc1fe2-1a12-4472-a326-c99356ddf9c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b2adf06f-e3b3-4d80-821e-ffefdf068930}" ma:internalName="TaxCatchAll" ma:showField="CatchAllData" ma:web="bffc1fe2-1a12-4472-a326-c99356ddf9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09b82b6-a205-45a5-99cc-cc6320de96e9">
      <Terms xmlns="http://schemas.microsoft.com/office/infopath/2007/PartnerControls"/>
    </lcf76f155ced4ddcb4097134ff3c332f>
    <TaxCatchAll xmlns="bffc1fe2-1a12-4472-a326-c99356ddf9cf" xsi:nil="true"/>
  </documentManagement>
</p:properties>
</file>

<file path=customXml/itemProps1.xml><?xml version="1.0" encoding="utf-8"?>
<ds:datastoreItem xmlns:ds="http://schemas.openxmlformats.org/officeDocument/2006/customXml" ds:itemID="{ED8E6229-FD68-40C9-98A1-A55BF2CB7C4B}"/>
</file>

<file path=customXml/itemProps2.xml><?xml version="1.0" encoding="utf-8"?>
<ds:datastoreItem xmlns:ds="http://schemas.openxmlformats.org/officeDocument/2006/customXml" ds:itemID="{8E7A97B5-F1D4-4DE6-B2BE-837BCAA9B2BF}"/>
</file>

<file path=customXml/itemProps3.xml><?xml version="1.0" encoding="utf-8"?>
<ds:datastoreItem xmlns:ds="http://schemas.openxmlformats.org/officeDocument/2006/customXml" ds:itemID="{882B2D24-26D8-471B-BB8E-42AF14223ACC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1439</TotalTime>
  <Words>943</Words>
  <Application>Microsoft Office PowerPoint</Application>
  <PresentationFormat>On-screen Show (4:3)</PresentationFormat>
  <Paragraphs>162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Times New Roman</vt:lpstr>
      <vt:lpstr>Office Theme</vt:lpstr>
      <vt:lpstr>Wide Angle Scattering and Pair Distribution Functions</vt:lpstr>
      <vt:lpstr>Overview</vt:lpstr>
      <vt:lpstr>Diffraction</vt:lpstr>
      <vt:lpstr>Diffraction</vt:lpstr>
      <vt:lpstr>The effect of temperature</vt:lpstr>
      <vt:lpstr>The effect of dislocation</vt:lpstr>
      <vt:lpstr>Nanoscale structure</vt:lpstr>
      <vt:lpstr>Wide vs small angle scattering</vt:lpstr>
      <vt:lpstr>Wide vs small angle scattering</vt:lpstr>
      <vt:lpstr>Pair distribution function</vt:lpstr>
      <vt:lpstr>Pair distribution function</vt:lpstr>
      <vt:lpstr>Pair distribution function</vt:lpstr>
      <vt:lpstr>Pair distribution function</vt:lpstr>
      <vt:lpstr>Pair distribution function</vt:lpstr>
      <vt:lpstr>Pair distribution function</vt:lpstr>
      <vt:lpstr>Pair distribution function</vt:lpstr>
      <vt:lpstr>Indomethacin in polymer</vt:lpstr>
      <vt:lpstr>Silver nanoparticles in zeolite</vt:lpstr>
      <vt:lpstr>Structure solution from WAXS</vt:lpstr>
      <vt:lpstr>Wide-angle neutron scattering</vt:lpstr>
      <vt:lpstr>WANS</vt:lpstr>
      <vt:lpstr>WANS</vt:lpstr>
      <vt:lpstr>WANS</vt:lpstr>
      <vt:lpstr>Generation of structural models</vt:lpstr>
      <vt:lpstr>Generation of structural models</vt:lpstr>
      <vt:lpstr>Applications</vt:lpstr>
      <vt:lpstr>Water </vt:lpstr>
      <vt:lpstr>Antifreeze effect</vt:lpstr>
      <vt:lpstr>Small peptides</vt:lpstr>
      <vt:lpstr>Drug compounds</vt:lpstr>
      <vt:lpstr>Ionic liquid/ salt melt</vt:lpstr>
      <vt:lpstr>Heterogeneous catalysis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Wide Angle Scattering and Pair Distribution Functions</dc:title>
  <dc:creator>Katharina Edkins</dc:creator>
  <cp:lastModifiedBy>Katharina Edkins</cp:lastModifiedBy>
  <cp:revision>58</cp:revision>
  <dcterms:created xsi:type="dcterms:W3CDTF">2019-08-13T10:45:29Z</dcterms:created>
  <dcterms:modified xsi:type="dcterms:W3CDTF">2022-09-08T15:05:32Z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0x0101008A64C201D9C1F442968E68DA9EBD0BDA</vt:lpwstr>
  </property>
</Properties>
</file>